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1" r:id="rId6"/>
    <p:sldId id="263" r:id="rId7"/>
    <p:sldId id="264" r:id="rId8"/>
    <p:sldId id="265" r:id="rId9"/>
    <p:sldId id="266" r:id="rId10"/>
    <p:sldId id="267" r:id="rId11"/>
    <p:sldId id="272" r:id="rId12"/>
    <p:sldId id="273" r:id="rId13"/>
    <p:sldId id="274" r:id="rId14"/>
    <p:sldId id="275" r:id="rId15"/>
    <p:sldId id="276" r:id="rId16"/>
    <p:sldId id="277" r:id="rId17"/>
    <p:sldId id="278" r:id="rId18"/>
    <p:sldId id="279" r:id="rId19"/>
    <p:sldId id="281" r:id="rId20"/>
    <p:sldId id="282" r:id="rId21"/>
    <p:sldId id="283" r:id="rId22"/>
    <p:sldId id="284" r:id="rId23"/>
    <p:sldId id="285" r:id="rId24"/>
    <p:sldId id="286" r:id="rId25"/>
    <p:sldId id="287" r:id="rId26"/>
    <p:sldId id="288" r:id="rId27"/>
    <p:sldId id="289" r:id="rId28"/>
    <p:sldId id="290" r:id="rId29"/>
    <p:sldId id="291" r:id="rId30"/>
  </p:sldIdLst>
  <p:sldSz cx="18288000" cy="10287000"/>
  <p:notesSz cx="6858000" cy="9144000"/>
  <p:embeddedFontLst>
    <p:embeddedFont>
      <p:font typeface="Anton" pitchFamily="2" charset="0"/>
      <p:regular r:id="rId31"/>
    </p:embeddedFont>
    <p:embeddedFont>
      <p:font typeface="Garet Bold" panose="020B0604020202020204" charset="0"/>
      <p:regular r:id="rId32"/>
    </p:embeddedFont>
    <p:embeddedFont>
      <p:font typeface="Montserrat" panose="00000500000000000000" pitchFamily="2"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9.gif"/><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9.gif"/><Relationship Id="rId4" Type="http://schemas.openxmlformats.org/officeDocument/2006/relationships/image" Target="../media/image4.svg"/><Relationship Id="rId9"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3632271" y="2878932"/>
            <a:ext cx="11023458" cy="3002086"/>
          </a:xfrm>
          <a:prstGeom prst="rect">
            <a:avLst/>
          </a:prstGeom>
        </p:spPr>
        <p:txBody>
          <a:bodyPr lIns="0" tIns="0" rIns="0" bIns="0" rtlCol="0" anchor="t">
            <a:spAutoFit/>
          </a:bodyPr>
          <a:lstStyle/>
          <a:p>
            <a:pPr algn="ctr">
              <a:lnSpc>
                <a:spcPts val="24580"/>
              </a:lnSpc>
              <a:spcBef>
                <a:spcPct val="0"/>
              </a:spcBef>
            </a:pPr>
            <a:r>
              <a:rPr lang="en-US" sz="17557">
                <a:solidFill>
                  <a:srgbClr val="DE97FF"/>
                </a:solidFill>
                <a:latin typeface="Anton"/>
                <a:ea typeface="Anton"/>
                <a:cs typeface="Anton"/>
                <a:sym typeface="Anton"/>
              </a:rPr>
              <a:t>VIDEO GAMES</a:t>
            </a:r>
          </a:p>
        </p:txBody>
      </p:sp>
      <p:sp>
        <p:nvSpPr>
          <p:cNvPr id="4" name="Freeform 4"/>
          <p:cNvSpPr/>
          <p:nvPr/>
        </p:nvSpPr>
        <p:spPr>
          <a:xfrm>
            <a:off x="13031080" y="-3747026"/>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3"/>
            <a:stretch>
              <a:fillRect/>
            </a:stretch>
          </a:blipFill>
        </p:spPr>
      </p:sp>
      <p:sp>
        <p:nvSpPr>
          <p:cNvPr id="5" name="Freeform 5"/>
          <p:cNvSpPr/>
          <p:nvPr/>
        </p:nvSpPr>
        <p:spPr>
          <a:xfrm rot="3041552">
            <a:off x="3421632" y="-2089365"/>
            <a:ext cx="10066789" cy="12206572"/>
          </a:xfrm>
          <a:custGeom>
            <a:avLst/>
            <a:gdLst/>
            <a:ahLst/>
            <a:cxnLst/>
            <a:rect l="l" t="t" r="r" b="b"/>
            <a:pathLst>
              <a:path w="10066789" h="12206572">
                <a:moveTo>
                  <a:pt x="0" y="0"/>
                </a:moveTo>
                <a:lnTo>
                  <a:pt x="10066789" y="0"/>
                </a:lnTo>
                <a:lnTo>
                  <a:pt x="10066789" y="12206573"/>
                </a:lnTo>
                <a:lnTo>
                  <a:pt x="0" y="12206573"/>
                </a:lnTo>
                <a:lnTo>
                  <a:pt x="0" y="0"/>
                </a:lnTo>
                <a:close/>
              </a:path>
            </a:pathLst>
          </a:custGeom>
          <a:blipFill>
            <a:blip r:embed="rId3"/>
            <a:stretch>
              <a:fillRect l="-84024" r="-84024" b="-80716"/>
            </a:stretch>
          </a:blipFill>
        </p:spPr>
      </p:sp>
      <p:sp>
        <p:nvSpPr>
          <p:cNvPr id="6" name="Freeform 6"/>
          <p:cNvSpPr/>
          <p:nvPr/>
        </p:nvSpPr>
        <p:spPr>
          <a:xfrm>
            <a:off x="7471639" y="907814"/>
            <a:ext cx="3109615" cy="1999693"/>
          </a:xfrm>
          <a:custGeom>
            <a:avLst/>
            <a:gdLst/>
            <a:ahLst/>
            <a:cxnLst/>
            <a:rect l="l" t="t" r="r" b="b"/>
            <a:pathLst>
              <a:path w="3109615" h="1999693">
                <a:moveTo>
                  <a:pt x="0" y="0"/>
                </a:moveTo>
                <a:lnTo>
                  <a:pt x="3109615" y="0"/>
                </a:lnTo>
                <a:lnTo>
                  <a:pt x="3109615" y="1999693"/>
                </a:lnTo>
                <a:lnTo>
                  <a:pt x="0" y="19996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7" name="Picture 7"/>
          <p:cNvPicPr>
            <a:picLocks noChangeAspect="1"/>
          </p:cNvPicPr>
          <p:nvPr/>
        </p:nvPicPr>
        <p:blipFill>
          <a:blip r:embed="rId6"/>
          <a:srcRect/>
          <a:stretch>
            <a:fillRect/>
          </a:stretch>
        </p:blipFill>
        <p:spPr>
          <a:xfrm>
            <a:off x="-1210216" y="-1956521"/>
            <a:ext cx="4477832" cy="5970443"/>
          </a:xfrm>
          <a:prstGeom prst="rect">
            <a:avLst/>
          </a:prstGeom>
        </p:spPr>
      </p:pic>
      <p:pic>
        <p:nvPicPr>
          <p:cNvPr id="8" name="Picture 8"/>
          <p:cNvPicPr>
            <a:picLocks noChangeAspect="1"/>
          </p:cNvPicPr>
          <p:nvPr/>
        </p:nvPicPr>
        <p:blipFill>
          <a:blip r:embed="rId6"/>
          <a:srcRect/>
          <a:stretch>
            <a:fillRect/>
          </a:stretch>
        </p:blipFill>
        <p:spPr>
          <a:xfrm>
            <a:off x="15225937" y="6273079"/>
            <a:ext cx="4477832" cy="5970443"/>
          </a:xfrm>
          <a:prstGeom prst="rect">
            <a:avLst/>
          </a:prstGeom>
        </p:spPr>
      </p:pic>
      <p:sp>
        <p:nvSpPr>
          <p:cNvPr id="9" name="TextBox 9"/>
          <p:cNvSpPr txBox="1"/>
          <p:nvPr/>
        </p:nvSpPr>
        <p:spPr>
          <a:xfrm>
            <a:off x="4321689" y="6023893"/>
            <a:ext cx="9886670" cy="1459571"/>
          </a:xfrm>
          <a:prstGeom prst="rect">
            <a:avLst/>
          </a:prstGeom>
        </p:spPr>
        <p:txBody>
          <a:bodyPr lIns="0" tIns="0" rIns="0" bIns="0" rtlCol="0" anchor="t">
            <a:spAutoFit/>
          </a:bodyPr>
          <a:lstStyle/>
          <a:p>
            <a:pPr algn="ctr">
              <a:lnSpc>
                <a:spcPts val="11951"/>
              </a:lnSpc>
              <a:spcBef>
                <a:spcPct val="0"/>
              </a:spcBef>
            </a:pPr>
            <a:r>
              <a:rPr lang="en-US" sz="8536" b="1" spc="6718">
                <a:solidFill>
                  <a:srgbClr val="5CE1E6"/>
                </a:solidFill>
                <a:latin typeface="Garet Bold"/>
                <a:ea typeface="Garet Bold"/>
                <a:cs typeface="Garet Bold"/>
                <a:sym typeface="Garet Bold"/>
              </a:rPr>
              <a:t>SALES</a:t>
            </a:r>
          </a:p>
        </p:txBody>
      </p:sp>
      <p:grpSp>
        <p:nvGrpSpPr>
          <p:cNvPr id="10" name="Group 10"/>
          <p:cNvGrpSpPr>
            <a:grpSpLocks noChangeAspect="1"/>
          </p:cNvGrpSpPr>
          <p:nvPr/>
        </p:nvGrpSpPr>
        <p:grpSpPr>
          <a:xfrm>
            <a:off x="0" y="7349490"/>
            <a:ext cx="2937510" cy="2937510"/>
            <a:chOff x="0" y="0"/>
            <a:chExt cx="6350000" cy="6350000"/>
          </a:xfrm>
        </p:grpSpPr>
        <p:sp>
          <p:nvSpPr>
            <p:cNvPr id="11" name="Freeform 1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25046" r="-25046"/>
              </a:stretch>
            </a:blipFill>
          </p:spPr>
        </p:sp>
        <p:sp>
          <p:nvSpPr>
            <p:cNvPr id="12" name="Freeform 1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grpSp>
        <p:nvGrpSpPr>
          <p:cNvPr id="13" name="Group 13"/>
          <p:cNvGrpSpPr>
            <a:grpSpLocks noChangeAspect="1"/>
          </p:cNvGrpSpPr>
          <p:nvPr/>
        </p:nvGrpSpPr>
        <p:grpSpPr>
          <a:xfrm>
            <a:off x="15350490" y="0"/>
            <a:ext cx="2937510" cy="2937510"/>
            <a:chOff x="0" y="0"/>
            <a:chExt cx="6350000" cy="6350000"/>
          </a:xfrm>
        </p:grpSpPr>
        <p:sp>
          <p:nvSpPr>
            <p:cNvPr id="14" name="Freeform 1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25046" r="-25046"/>
              </a:stretch>
            </a:blipFill>
          </p:spPr>
        </p:sp>
        <p:sp>
          <p:nvSpPr>
            <p:cNvPr id="15" name="Freeform 1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3"/>
            <a:stretch>
              <a:fillRect l="-556" r="-23167" b="-5676"/>
            </a:stretch>
          </a:blipFill>
        </p:spPr>
      </p:sp>
      <p:sp>
        <p:nvSpPr>
          <p:cNvPr id="4" name="Freeform 4"/>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4"/>
            <a:stretch>
              <a:fillRect l="-79339" b="-27718"/>
            </a:stretch>
          </a:blipFill>
        </p:spPr>
      </p:sp>
      <p:sp>
        <p:nvSpPr>
          <p:cNvPr id="5" name="Freeform 5"/>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4"/>
            <a:stretch>
              <a:fillRect l="-79339" t="-1012" b="-26334"/>
            </a:stretch>
          </a:blipFill>
        </p:spPr>
      </p:sp>
      <p:sp>
        <p:nvSpPr>
          <p:cNvPr id="6" name="Freeform 6"/>
          <p:cNvSpPr/>
          <p:nvPr/>
        </p:nvSpPr>
        <p:spPr>
          <a:xfrm>
            <a:off x="9237809" y="5083261"/>
            <a:ext cx="14845529" cy="5203739"/>
          </a:xfrm>
          <a:custGeom>
            <a:avLst/>
            <a:gdLst/>
            <a:ahLst/>
            <a:cxnLst/>
            <a:rect l="l" t="t" r="r" b="b"/>
            <a:pathLst>
              <a:path w="14845529" h="5203739">
                <a:moveTo>
                  <a:pt x="0" y="0"/>
                </a:moveTo>
                <a:lnTo>
                  <a:pt x="14845528" y="0"/>
                </a:lnTo>
                <a:lnTo>
                  <a:pt x="14845528" y="5203739"/>
                </a:lnTo>
                <a:lnTo>
                  <a:pt x="0" y="5203739"/>
                </a:lnTo>
                <a:lnTo>
                  <a:pt x="0" y="0"/>
                </a:lnTo>
                <a:close/>
              </a:path>
            </a:pathLst>
          </a:custGeom>
          <a:blipFill>
            <a:blip r:embed="rId5"/>
            <a:stretch>
              <a:fillRect t="-961" r="-22410" b="-4676"/>
            </a:stretch>
          </a:blipFill>
        </p:spPr>
      </p:sp>
      <p:sp>
        <p:nvSpPr>
          <p:cNvPr id="7" name="TextBox 7"/>
          <p:cNvSpPr txBox="1"/>
          <p:nvPr/>
        </p:nvSpPr>
        <p:spPr>
          <a:xfrm>
            <a:off x="10393308" y="2101257"/>
            <a:ext cx="7108069" cy="79502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 FROM GAMES ;</a:t>
            </a:r>
          </a:p>
        </p:txBody>
      </p:sp>
      <p:sp>
        <p:nvSpPr>
          <p:cNvPr id="8" name="TextBox 8"/>
          <p:cNvSpPr txBox="1"/>
          <p:nvPr/>
        </p:nvSpPr>
        <p:spPr>
          <a:xfrm>
            <a:off x="10393308" y="-66423"/>
            <a:ext cx="7104041" cy="1095123"/>
          </a:xfrm>
          <a:prstGeom prst="rect">
            <a:avLst/>
          </a:prstGeom>
        </p:spPr>
        <p:txBody>
          <a:bodyPr lIns="0" tIns="0" rIns="0" bIns="0" rtlCol="0" anchor="t">
            <a:spAutoFit/>
          </a:bodyPr>
          <a:lstStyle/>
          <a:p>
            <a:pPr algn="ctr">
              <a:lnSpc>
                <a:spcPts val="8938"/>
              </a:lnSpc>
              <a:spcBef>
                <a:spcPct val="0"/>
              </a:spcBef>
            </a:pPr>
            <a:r>
              <a:rPr lang="en-US" sz="6384">
                <a:solidFill>
                  <a:srgbClr val="9EFF1F"/>
                </a:solidFill>
                <a:latin typeface="Anton"/>
                <a:ea typeface="Anton"/>
                <a:cs typeface="Anton"/>
                <a:sym typeface="Anton"/>
              </a:rPr>
              <a:t> SHOW ALL GAMES❓</a:t>
            </a:r>
          </a:p>
        </p:txBody>
      </p:sp>
      <p:sp>
        <p:nvSpPr>
          <p:cNvPr id="9" name="TextBox 9"/>
          <p:cNvSpPr txBox="1"/>
          <p:nvPr/>
        </p:nvSpPr>
        <p:spPr>
          <a:xfrm>
            <a:off x="0" y="5019675"/>
            <a:ext cx="9144000" cy="1095123"/>
          </a:xfrm>
          <a:prstGeom prst="rect">
            <a:avLst/>
          </a:prstGeom>
        </p:spPr>
        <p:txBody>
          <a:bodyPr lIns="0" tIns="0" rIns="0" bIns="0" rtlCol="0" anchor="t">
            <a:spAutoFit/>
          </a:bodyPr>
          <a:lstStyle/>
          <a:p>
            <a:pPr algn="ctr">
              <a:lnSpc>
                <a:spcPts val="8938"/>
              </a:lnSpc>
              <a:spcBef>
                <a:spcPct val="0"/>
              </a:spcBef>
            </a:pPr>
            <a:r>
              <a:rPr lang="en-US" sz="6384">
                <a:solidFill>
                  <a:srgbClr val="9EFF1F"/>
                </a:solidFill>
                <a:latin typeface="Anton"/>
                <a:ea typeface="Anton"/>
                <a:cs typeface="Anton"/>
                <a:sym typeface="Anton"/>
              </a:rPr>
              <a:t>TOTAL NUMBER OF GAMES ❓</a:t>
            </a:r>
          </a:p>
        </p:txBody>
      </p:sp>
      <p:sp>
        <p:nvSpPr>
          <p:cNvPr id="10" name="TextBox 10"/>
          <p:cNvSpPr txBox="1"/>
          <p:nvPr/>
        </p:nvSpPr>
        <p:spPr>
          <a:xfrm>
            <a:off x="656430" y="7042285"/>
            <a:ext cx="7108069" cy="79502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COUNT(*) FROM GAMES;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143500"/>
          </a:xfrm>
          <a:custGeom>
            <a:avLst/>
            <a:gdLst/>
            <a:ahLst/>
            <a:cxnLst/>
            <a:rect l="l" t="t" r="r" b="b"/>
            <a:pathLst>
              <a:path w="9237809" h="5143500">
                <a:moveTo>
                  <a:pt x="0" y="0"/>
                </a:moveTo>
                <a:lnTo>
                  <a:pt x="9237809" y="0"/>
                </a:lnTo>
                <a:lnTo>
                  <a:pt x="9237809" y="5143500"/>
                </a:lnTo>
                <a:lnTo>
                  <a:pt x="0" y="5143500"/>
                </a:lnTo>
                <a:lnTo>
                  <a:pt x="0" y="0"/>
                </a:lnTo>
                <a:close/>
              </a:path>
            </a:pathLst>
          </a:custGeom>
          <a:blipFill>
            <a:blip r:embed="rId4"/>
            <a:stretch>
              <a:fillRect l="-1255" r="-1255" b="-21605"/>
            </a:stretch>
          </a:blipFill>
        </p:spPr>
      </p:sp>
      <p:sp>
        <p:nvSpPr>
          <p:cNvPr id="6" name="Freeform 6"/>
          <p:cNvSpPr/>
          <p:nvPr/>
        </p:nvSpPr>
        <p:spPr>
          <a:xfrm>
            <a:off x="9237809" y="5143500"/>
            <a:ext cx="9050191" cy="5451183"/>
          </a:xfrm>
          <a:custGeom>
            <a:avLst/>
            <a:gdLst/>
            <a:ahLst/>
            <a:cxnLst/>
            <a:rect l="l" t="t" r="r" b="b"/>
            <a:pathLst>
              <a:path w="9050191" h="5451183">
                <a:moveTo>
                  <a:pt x="0" y="0"/>
                </a:moveTo>
                <a:lnTo>
                  <a:pt x="9050191" y="0"/>
                </a:lnTo>
                <a:lnTo>
                  <a:pt x="9050191" y="5451183"/>
                </a:lnTo>
                <a:lnTo>
                  <a:pt x="0" y="5451183"/>
                </a:lnTo>
                <a:lnTo>
                  <a:pt x="0" y="0"/>
                </a:lnTo>
                <a:close/>
              </a:path>
            </a:pathLst>
          </a:custGeom>
          <a:blipFill>
            <a:blip r:embed="rId5"/>
            <a:stretch>
              <a:fillRect t="-1642" b="-1642"/>
            </a:stretch>
          </a:blipFill>
        </p:spPr>
      </p:sp>
      <p:sp>
        <p:nvSpPr>
          <p:cNvPr id="7" name="TextBox 7"/>
          <p:cNvSpPr txBox="1"/>
          <p:nvPr/>
        </p:nvSpPr>
        <p:spPr>
          <a:xfrm>
            <a:off x="907676" y="6311144"/>
            <a:ext cx="7108069" cy="79502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COUNT(*) FROM GAMES;</a:t>
            </a:r>
          </a:p>
        </p:txBody>
      </p:sp>
      <p:sp>
        <p:nvSpPr>
          <p:cNvPr id="8" name="TextBox 8"/>
          <p:cNvSpPr txBox="1"/>
          <p:nvPr/>
        </p:nvSpPr>
        <p:spPr>
          <a:xfrm>
            <a:off x="10208870" y="942975"/>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GENRE FROM GAMES WHERE TITLE LIKE 'MARIO%';</a:t>
            </a:r>
          </a:p>
        </p:txBody>
      </p:sp>
      <p:sp>
        <p:nvSpPr>
          <p:cNvPr id="9" name="TextBox 9"/>
          <p:cNvSpPr txBox="1"/>
          <p:nvPr/>
        </p:nvSpPr>
        <p:spPr>
          <a:xfrm>
            <a:off x="9237809" y="-104775"/>
            <a:ext cx="9050191" cy="870967"/>
          </a:xfrm>
          <a:prstGeom prst="rect">
            <a:avLst/>
          </a:prstGeom>
        </p:spPr>
        <p:txBody>
          <a:bodyPr lIns="0" tIns="0" rIns="0" bIns="0" rtlCol="0" anchor="t">
            <a:spAutoFit/>
          </a:bodyPr>
          <a:lstStyle/>
          <a:p>
            <a:pPr algn="ctr">
              <a:lnSpc>
                <a:spcPts val="7118"/>
              </a:lnSpc>
              <a:spcBef>
                <a:spcPct val="0"/>
              </a:spcBef>
            </a:pPr>
            <a:r>
              <a:rPr lang="en-US" sz="5084">
                <a:solidFill>
                  <a:srgbClr val="9EFF1F"/>
                </a:solidFill>
                <a:latin typeface="Anton"/>
                <a:ea typeface="Anton"/>
                <a:cs typeface="Anton"/>
                <a:sym typeface="Anton"/>
              </a:rPr>
              <a:t>GAMES STARTING WITH "MARIO" ❓</a:t>
            </a:r>
          </a:p>
        </p:txBody>
      </p:sp>
      <p:sp>
        <p:nvSpPr>
          <p:cNvPr id="10" name="TextBox 10"/>
          <p:cNvSpPr txBox="1"/>
          <p:nvPr/>
        </p:nvSpPr>
        <p:spPr>
          <a:xfrm>
            <a:off x="1066884" y="5038725"/>
            <a:ext cx="7104041" cy="953517"/>
          </a:xfrm>
          <a:prstGeom prst="rect">
            <a:avLst/>
          </a:prstGeom>
        </p:spPr>
        <p:txBody>
          <a:bodyPr lIns="0" tIns="0" rIns="0" bIns="0" rtlCol="0" anchor="t">
            <a:spAutoFit/>
          </a:bodyPr>
          <a:lstStyle/>
          <a:p>
            <a:pPr algn="ctr">
              <a:lnSpc>
                <a:spcPts val="7818"/>
              </a:lnSpc>
              <a:spcBef>
                <a:spcPct val="0"/>
              </a:spcBef>
            </a:pPr>
            <a:r>
              <a:rPr lang="en-US" sz="5584">
                <a:solidFill>
                  <a:srgbClr val="9EFF1F"/>
                </a:solidFill>
                <a:latin typeface="Anton"/>
                <a:ea typeface="Anton"/>
                <a:cs typeface="Anton"/>
                <a:sym typeface="Anton"/>
              </a:rPr>
              <a:t>TOTAL COUNT *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677" t="-2557" b="-61368"/>
            </a:stretch>
          </a:blipFill>
        </p:spPr>
      </p:sp>
      <p:sp>
        <p:nvSpPr>
          <p:cNvPr id="6" name="Freeform 6"/>
          <p:cNvSpPr/>
          <p:nvPr/>
        </p:nvSpPr>
        <p:spPr>
          <a:xfrm>
            <a:off x="9237809" y="5083261"/>
            <a:ext cx="9465130" cy="6428667"/>
          </a:xfrm>
          <a:custGeom>
            <a:avLst/>
            <a:gdLst/>
            <a:ahLst/>
            <a:cxnLst/>
            <a:rect l="l" t="t" r="r" b="b"/>
            <a:pathLst>
              <a:path w="9465130" h="6428667">
                <a:moveTo>
                  <a:pt x="0" y="0"/>
                </a:moveTo>
                <a:lnTo>
                  <a:pt x="9465130" y="0"/>
                </a:lnTo>
                <a:lnTo>
                  <a:pt x="9465130" y="6428667"/>
                </a:lnTo>
                <a:lnTo>
                  <a:pt x="0" y="6428667"/>
                </a:lnTo>
                <a:lnTo>
                  <a:pt x="0" y="0"/>
                </a:lnTo>
                <a:close/>
              </a:path>
            </a:pathLst>
          </a:custGeom>
          <a:blipFill>
            <a:blip r:embed="rId5"/>
            <a:stretch>
              <a:fillRect t="-1104" r="-905" b="-6487"/>
            </a:stretch>
          </a:blipFill>
        </p:spPr>
      </p:sp>
      <p:sp>
        <p:nvSpPr>
          <p:cNvPr id="7" name="TextBox 7"/>
          <p:cNvSpPr txBox="1"/>
          <p:nvPr/>
        </p:nvSpPr>
        <p:spPr>
          <a:xfrm>
            <a:off x="1028700" y="6163499"/>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AVG(CRITIC_SCORE), AVG(TOTAL_SALES) FROM GAMES;</a:t>
            </a:r>
          </a:p>
        </p:txBody>
      </p:sp>
      <p:sp>
        <p:nvSpPr>
          <p:cNvPr id="8" name="TextBox 8"/>
          <p:cNvSpPr txBox="1"/>
          <p:nvPr/>
        </p:nvSpPr>
        <p:spPr>
          <a:xfrm>
            <a:off x="10151231" y="1746609"/>
            <a:ext cx="7108069" cy="162369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AVG(CRITIC_SCORE) FROM GAMES;</a:t>
            </a:r>
          </a:p>
        </p:txBody>
      </p:sp>
      <p:sp>
        <p:nvSpPr>
          <p:cNvPr id="9" name="TextBox 9"/>
          <p:cNvSpPr txBox="1"/>
          <p:nvPr/>
        </p:nvSpPr>
        <p:spPr>
          <a:xfrm>
            <a:off x="9237809" y="-104775"/>
            <a:ext cx="9050191" cy="977012"/>
          </a:xfrm>
          <a:prstGeom prst="rect">
            <a:avLst/>
          </a:prstGeom>
        </p:spPr>
        <p:txBody>
          <a:bodyPr lIns="0" tIns="0" rIns="0" bIns="0" rtlCol="0" anchor="t">
            <a:spAutoFit/>
          </a:bodyPr>
          <a:lstStyle/>
          <a:p>
            <a:pPr algn="ctr">
              <a:lnSpc>
                <a:spcPts val="8098"/>
              </a:lnSpc>
              <a:spcBef>
                <a:spcPct val="0"/>
              </a:spcBef>
            </a:pPr>
            <a:r>
              <a:rPr lang="en-US" sz="5784">
                <a:solidFill>
                  <a:srgbClr val="9EFF1F"/>
                </a:solidFill>
                <a:latin typeface="Anton"/>
                <a:ea typeface="Anton"/>
                <a:cs typeface="Anton"/>
                <a:sym typeface="Anton"/>
              </a:rPr>
              <a:t>AVERAGE CRITIC SCORE ❓</a:t>
            </a:r>
          </a:p>
        </p:txBody>
      </p:sp>
      <p:sp>
        <p:nvSpPr>
          <p:cNvPr id="10" name="TextBox 10"/>
          <p:cNvSpPr txBox="1"/>
          <p:nvPr/>
        </p:nvSpPr>
        <p:spPr>
          <a:xfrm>
            <a:off x="0" y="4978486"/>
            <a:ext cx="9237809" cy="1010033"/>
          </a:xfrm>
          <a:prstGeom prst="rect">
            <a:avLst/>
          </a:prstGeom>
        </p:spPr>
        <p:txBody>
          <a:bodyPr lIns="0" tIns="0" rIns="0" bIns="0" rtlCol="0" anchor="t">
            <a:spAutoFit/>
          </a:bodyPr>
          <a:lstStyle/>
          <a:p>
            <a:pPr algn="ctr">
              <a:lnSpc>
                <a:spcPts val="8378"/>
              </a:lnSpc>
              <a:spcBef>
                <a:spcPct val="0"/>
              </a:spcBef>
            </a:pPr>
            <a:r>
              <a:rPr lang="en-US" sz="5984">
                <a:solidFill>
                  <a:srgbClr val="9EFF1F"/>
                </a:solidFill>
                <a:latin typeface="Anton"/>
                <a:ea typeface="Anton"/>
                <a:cs typeface="Anton"/>
                <a:sym typeface="Anton"/>
              </a:rPr>
              <a:t>AVERAGE SCORE AND SALES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9525"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1667" r="-1667" b="-24048"/>
            </a:stretch>
          </a:blipFill>
        </p:spPr>
      </p:sp>
      <p:sp>
        <p:nvSpPr>
          <p:cNvPr id="6" name="Freeform 6"/>
          <p:cNvSpPr/>
          <p:nvPr/>
        </p:nvSpPr>
        <p:spPr>
          <a:xfrm>
            <a:off x="9237809" y="5083261"/>
            <a:ext cx="9050191" cy="5989219"/>
          </a:xfrm>
          <a:custGeom>
            <a:avLst/>
            <a:gdLst/>
            <a:ahLst/>
            <a:cxnLst/>
            <a:rect l="l" t="t" r="r" b="b"/>
            <a:pathLst>
              <a:path w="9050191" h="5989219">
                <a:moveTo>
                  <a:pt x="0" y="0"/>
                </a:moveTo>
                <a:lnTo>
                  <a:pt x="9050191" y="0"/>
                </a:lnTo>
                <a:lnTo>
                  <a:pt x="9050191" y="5989219"/>
                </a:lnTo>
                <a:lnTo>
                  <a:pt x="0" y="5989219"/>
                </a:lnTo>
                <a:lnTo>
                  <a:pt x="0" y="0"/>
                </a:lnTo>
                <a:close/>
              </a:path>
            </a:pathLst>
          </a:custGeom>
          <a:blipFill>
            <a:blip r:embed="rId5"/>
            <a:stretch>
              <a:fillRect l="-1701" r="-497" b="-4490"/>
            </a:stretch>
          </a:blipFill>
        </p:spPr>
      </p:sp>
      <p:sp>
        <p:nvSpPr>
          <p:cNvPr id="7" name="TextBox 7"/>
          <p:cNvSpPr txBox="1"/>
          <p:nvPr/>
        </p:nvSpPr>
        <p:spPr>
          <a:xfrm>
            <a:off x="1028700" y="5968081"/>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GENRE, AVG(CRITIC_SCORE) FROM GAMES GROUP BY GENRE;</a:t>
            </a:r>
          </a:p>
        </p:txBody>
      </p:sp>
      <p:sp>
        <p:nvSpPr>
          <p:cNvPr id="8" name="TextBox 8"/>
          <p:cNvSpPr txBox="1"/>
          <p:nvPr/>
        </p:nvSpPr>
        <p:spPr>
          <a:xfrm>
            <a:off x="10151231" y="942975"/>
            <a:ext cx="7108069" cy="162369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MAX(TOTAL_SALES) FROM GAMES;</a:t>
            </a:r>
          </a:p>
        </p:txBody>
      </p:sp>
      <p:sp>
        <p:nvSpPr>
          <p:cNvPr id="9" name="TextBox 9"/>
          <p:cNvSpPr txBox="1"/>
          <p:nvPr/>
        </p:nvSpPr>
        <p:spPr>
          <a:xfrm>
            <a:off x="10210884" y="-47373"/>
            <a:ext cx="7104041" cy="977012"/>
          </a:xfrm>
          <a:prstGeom prst="rect">
            <a:avLst/>
          </a:prstGeom>
        </p:spPr>
        <p:txBody>
          <a:bodyPr lIns="0" tIns="0" rIns="0" bIns="0" rtlCol="0" anchor="t">
            <a:spAutoFit/>
          </a:bodyPr>
          <a:lstStyle/>
          <a:p>
            <a:pPr algn="ctr">
              <a:lnSpc>
                <a:spcPts val="8098"/>
              </a:lnSpc>
              <a:spcBef>
                <a:spcPct val="0"/>
              </a:spcBef>
            </a:pPr>
            <a:r>
              <a:rPr lang="en-US" sz="5784">
                <a:solidFill>
                  <a:srgbClr val="9EFF1F"/>
                </a:solidFill>
                <a:latin typeface="Anton"/>
                <a:ea typeface="Anton"/>
                <a:cs typeface="Anton"/>
                <a:sym typeface="Anton"/>
              </a:rPr>
              <a:t> SHOW MAX *❓</a:t>
            </a:r>
          </a:p>
        </p:txBody>
      </p:sp>
      <p:sp>
        <p:nvSpPr>
          <p:cNvPr id="10" name="TextBox 10"/>
          <p:cNvSpPr txBox="1"/>
          <p:nvPr/>
        </p:nvSpPr>
        <p:spPr>
          <a:xfrm>
            <a:off x="0" y="4988011"/>
            <a:ext cx="9237809" cy="927482"/>
          </a:xfrm>
          <a:prstGeom prst="rect">
            <a:avLst/>
          </a:prstGeom>
        </p:spPr>
        <p:txBody>
          <a:bodyPr lIns="0" tIns="0" rIns="0" bIns="0" rtlCol="0" anchor="t">
            <a:spAutoFit/>
          </a:bodyPr>
          <a:lstStyle/>
          <a:p>
            <a:pPr algn="ctr">
              <a:lnSpc>
                <a:spcPts val="7678"/>
              </a:lnSpc>
              <a:spcBef>
                <a:spcPct val="0"/>
              </a:spcBef>
            </a:pPr>
            <a:r>
              <a:rPr lang="en-US" sz="5484">
                <a:solidFill>
                  <a:srgbClr val="9EFF1F"/>
                </a:solidFill>
                <a:latin typeface="Anton"/>
                <a:ea typeface="Anton"/>
                <a:cs typeface="Anton"/>
                <a:sym typeface="Anton"/>
              </a:rPr>
              <a:t>AVERAGE SCORE BY GENRE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585" r="-37720" b="-18445"/>
            </a:stretch>
          </a:blipFill>
        </p:spPr>
      </p:sp>
      <p:sp>
        <p:nvSpPr>
          <p:cNvPr id="6" name="Freeform 6"/>
          <p:cNvSpPr/>
          <p:nvPr/>
        </p:nvSpPr>
        <p:spPr>
          <a:xfrm>
            <a:off x="9237809" y="5083261"/>
            <a:ext cx="9413263" cy="6268855"/>
          </a:xfrm>
          <a:custGeom>
            <a:avLst/>
            <a:gdLst/>
            <a:ahLst/>
            <a:cxnLst/>
            <a:rect l="l" t="t" r="r" b="b"/>
            <a:pathLst>
              <a:path w="9413263" h="6268855">
                <a:moveTo>
                  <a:pt x="0" y="0"/>
                </a:moveTo>
                <a:lnTo>
                  <a:pt x="9413263" y="0"/>
                </a:lnTo>
                <a:lnTo>
                  <a:pt x="9413263" y="6268855"/>
                </a:lnTo>
                <a:lnTo>
                  <a:pt x="0" y="6268855"/>
                </a:lnTo>
                <a:lnTo>
                  <a:pt x="0" y="0"/>
                </a:lnTo>
                <a:close/>
              </a:path>
            </a:pathLst>
          </a:custGeom>
          <a:blipFill>
            <a:blip r:embed="rId5"/>
            <a:stretch>
              <a:fillRect l="-193" r="-4050" b="-4354"/>
            </a:stretch>
          </a:blipFill>
        </p:spPr>
      </p:sp>
      <p:sp>
        <p:nvSpPr>
          <p:cNvPr id="7" name="TextBox 7"/>
          <p:cNvSpPr txBox="1"/>
          <p:nvPr/>
        </p:nvSpPr>
        <p:spPr>
          <a:xfrm>
            <a:off x="1028700" y="5956030"/>
            <a:ext cx="7108069" cy="410972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TOTAL_SALES FROM GAMES WHERE TOTAL_SALES &gt; (SELECT AVG(TOTAL_SALES) FROM GAMES);</a:t>
            </a:r>
          </a:p>
        </p:txBody>
      </p:sp>
      <p:sp>
        <p:nvSpPr>
          <p:cNvPr id="8" name="TextBox 8"/>
          <p:cNvSpPr txBox="1"/>
          <p:nvPr/>
        </p:nvSpPr>
        <p:spPr>
          <a:xfrm>
            <a:off x="10151231" y="942975"/>
            <a:ext cx="7108069" cy="328104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GENRE, AVG(CRITIC_SCORE) FROM GAMES GROUP BY GENRE HAVING AVG(CRITIC_SCORE) &gt; 80;</a:t>
            </a:r>
          </a:p>
        </p:txBody>
      </p:sp>
      <p:sp>
        <p:nvSpPr>
          <p:cNvPr id="9" name="TextBox 9"/>
          <p:cNvSpPr txBox="1"/>
          <p:nvPr/>
        </p:nvSpPr>
        <p:spPr>
          <a:xfrm>
            <a:off x="9237809" y="-104775"/>
            <a:ext cx="9050191" cy="920497"/>
          </a:xfrm>
          <a:prstGeom prst="rect">
            <a:avLst/>
          </a:prstGeom>
        </p:spPr>
        <p:txBody>
          <a:bodyPr lIns="0" tIns="0" rIns="0" bIns="0" rtlCol="0" anchor="t">
            <a:spAutoFit/>
          </a:bodyPr>
          <a:lstStyle/>
          <a:p>
            <a:pPr algn="ctr">
              <a:lnSpc>
                <a:spcPts val="7538"/>
              </a:lnSpc>
              <a:spcBef>
                <a:spcPct val="0"/>
              </a:spcBef>
            </a:pPr>
            <a:r>
              <a:rPr lang="en-US" sz="5384">
                <a:solidFill>
                  <a:srgbClr val="9EFF1F"/>
                </a:solidFill>
                <a:latin typeface="Anton"/>
                <a:ea typeface="Anton"/>
                <a:cs typeface="Anton"/>
                <a:sym typeface="Anton"/>
              </a:rPr>
              <a:t>GENRES WITH SCORE &gt; 80 ❓</a:t>
            </a:r>
          </a:p>
        </p:txBody>
      </p:sp>
      <p:sp>
        <p:nvSpPr>
          <p:cNvPr id="10" name="TextBox 10"/>
          <p:cNvSpPr txBox="1"/>
          <p:nvPr/>
        </p:nvSpPr>
        <p:spPr>
          <a:xfrm>
            <a:off x="0" y="4988011"/>
            <a:ext cx="9237809" cy="894462"/>
          </a:xfrm>
          <a:prstGeom prst="rect">
            <a:avLst/>
          </a:prstGeom>
        </p:spPr>
        <p:txBody>
          <a:bodyPr lIns="0" tIns="0" rIns="0" bIns="0" rtlCol="0" anchor="t">
            <a:spAutoFit/>
          </a:bodyPr>
          <a:lstStyle/>
          <a:p>
            <a:pPr algn="ctr">
              <a:lnSpc>
                <a:spcPts val="7398"/>
              </a:lnSpc>
              <a:spcBef>
                <a:spcPct val="0"/>
              </a:spcBef>
            </a:pPr>
            <a:r>
              <a:rPr lang="en-US" sz="5284">
                <a:solidFill>
                  <a:srgbClr val="9EFF1F"/>
                </a:solidFill>
                <a:latin typeface="Anton"/>
                <a:ea typeface="Anton"/>
                <a:cs typeface="Anton"/>
                <a:sym typeface="Anton"/>
              </a:rPr>
              <a:t>TOTAL SALES FROM GAMES❓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93809"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r="-3183" b="-8390"/>
            </a:stretch>
          </a:blipFill>
        </p:spPr>
      </p:sp>
      <p:sp>
        <p:nvSpPr>
          <p:cNvPr id="6" name="Freeform 6"/>
          <p:cNvSpPr/>
          <p:nvPr/>
        </p:nvSpPr>
        <p:spPr>
          <a:xfrm>
            <a:off x="9237809" y="5083261"/>
            <a:ext cx="9050191" cy="5832051"/>
          </a:xfrm>
          <a:custGeom>
            <a:avLst/>
            <a:gdLst/>
            <a:ahLst/>
            <a:cxnLst/>
            <a:rect l="l" t="t" r="r" b="b"/>
            <a:pathLst>
              <a:path w="9050191" h="5832051">
                <a:moveTo>
                  <a:pt x="0" y="0"/>
                </a:moveTo>
                <a:lnTo>
                  <a:pt x="9050191" y="0"/>
                </a:lnTo>
                <a:lnTo>
                  <a:pt x="9050191" y="5832051"/>
                </a:lnTo>
                <a:lnTo>
                  <a:pt x="0" y="5832051"/>
                </a:lnTo>
                <a:lnTo>
                  <a:pt x="0" y="0"/>
                </a:lnTo>
                <a:close/>
              </a:path>
            </a:pathLst>
          </a:custGeom>
          <a:blipFill>
            <a:blip r:embed="rId5"/>
            <a:stretch>
              <a:fillRect l="-665" r="-665" b="-4224"/>
            </a:stretch>
          </a:blipFill>
        </p:spPr>
      </p:sp>
      <p:sp>
        <p:nvSpPr>
          <p:cNvPr id="7" name="TextBox 7"/>
          <p:cNvSpPr txBox="1"/>
          <p:nvPr/>
        </p:nvSpPr>
        <p:spPr>
          <a:xfrm>
            <a:off x="1028700" y="5914137"/>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COUNT(*) FROM GAMES GROUP BY TITLE HAVING COUNT(*) &gt; 1;</a:t>
            </a:r>
          </a:p>
        </p:txBody>
      </p:sp>
      <p:sp>
        <p:nvSpPr>
          <p:cNvPr id="8" name="TextBox 8"/>
          <p:cNvSpPr txBox="1"/>
          <p:nvPr/>
        </p:nvSpPr>
        <p:spPr>
          <a:xfrm>
            <a:off x="10151231" y="942975"/>
            <a:ext cx="7108069" cy="162369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CONSOLE FROM GAMES;</a:t>
            </a:r>
          </a:p>
        </p:txBody>
      </p:sp>
      <p:sp>
        <p:nvSpPr>
          <p:cNvPr id="9" name="TextBox 9"/>
          <p:cNvSpPr txBox="1"/>
          <p:nvPr/>
        </p:nvSpPr>
        <p:spPr>
          <a:xfrm>
            <a:off x="10347940" y="-95250"/>
            <a:ext cx="7104041" cy="877952"/>
          </a:xfrm>
          <a:prstGeom prst="rect">
            <a:avLst/>
          </a:prstGeom>
        </p:spPr>
        <p:txBody>
          <a:bodyPr lIns="0" tIns="0" rIns="0" bIns="0" rtlCol="0" anchor="t">
            <a:spAutoFit/>
          </a:bodyPr>
          <a:lstStyle/>
          <a:p>
            <a:pPr algn="ctr">
              <a:lnSpc>
                <a:spcPts val="7258"/>
              </a:lnSpc>
              <a:spcBef>
                <a:spcPct val="0"/>
              </a:spcBef>
            </a:pPr>
            <a:r>
              <a:rPr lang="en-US" sz="5184">
                <a:solidFill>
                  <a:srgbClr val="9EFF1F"/>
                </a:solidFill>
                <a:latin typeface="Anton"/>
                <a:ea typeface="Anton"/>
                <a:cs typeface="Anton"/>
                <a:sym typeface="Anton"/>
              </a:rPr>
              <a:t>SHOW ALL CONSOLES ❓</a:t>
            </a:r>
          </a:p>
        </p:txBody>
      </p:sp>
      <p:sp>
        <p:nvSpPr>
          <p:cNvPr id="10" name="TextBox 10"/>
          <p:cNvSpPr txBox="1"/>
          <p:nvPr/>
        </p:nvSpPr>
        <p:spPr>
          <a:xfrm>
            <a:off x="1028700" y="5048250"/>
            <a:ext cx="7104041" cy="894462"/>
          </a:xfrm>
          <a:prstGeom prst="rect">
            <a:avLst/>
          </a:prstGeom>
        </p:spPr>
        <p:txBody>
          <a:bodyPr lIns="0" tIns="0" rIns="0" bIns="0" rtlCol="0" anchor="t">
            <a:spAutoFit/>
          </a:bodyPr>
          <a:lstStyle/>
          <a:p>
            <a:pPr algn="ctr">
              <a:lnSpc>
                <a:spcPts val="7398"/>
              </a:lnSpc>
              <a:spcBef>
                <a:spcPct val="0"/>
              </a:spcBef>
            </a:pPr>
            <a:r>
              <a:rPr lang="en-US" sz="5284">
                <a:solidFill>
                  <a:srgbClr val="9EFF1F"/>
                </a:solidFill>
                <a:latin typeface="Anton"/>
                <a:ea typeface="Anton"/>
                <a:cs typeface="Anton"/>
                <a:sym typeface="Anton"/>
              </a:rPr>
              <a:t>DUPLICATE TITLES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38184"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1046" r="-23918" b="-11278"/>
            </a:stretch>
          </a:blipFill>
        </p:spPr>
      </p:sp>
      <p:sp>
        <p:nvSpPr>
          <p:cNvPr id="6" name="Freeform 6"/>
          <p:cNvSpPr/>
          <p:nvPr/>
        </p:nvSpPr>
        <p:spPr>
          <a:xfrm>
            <a:off x="9218717" y="5083261"/>
            <a:ext cx="9088375" cy="5203739"/>
          </a:xfrm>
          <a:custGeom>
            <a:avLst/>
            <a:gdLst/>
            <a:ahLst/>
            <a:cxnLst/>
            <a:rect l="l" t="t" r="r" b="b"/>
            <a:pathLst>
              <a:path w="9088375" h="5203739">
                <a:moveTo>
                  <a:pt x="0" y="0"/>
                </a:moveTo>
                <a:lnTo>
                  <a:pt x="9088375" y="0"/>
                </a:lnTo>
                <a:lnTo>
                  <a:pt x="9088375" y="5203739"/>
                </a:lnTo>
                <a:lnTo>
                  <a:pt x="0" y="5203739"/>
                </a:lnTo>
                <a:lnTo>
                  <a:pt x="0" y="0"/>
                </a:lnTo>
                <a:close/>
              </a:path>
            </a:pathLst>
          </a:custGeom>
          <a:blipFill>
            <a:blip r:embed="rId5"/>
            <a:stretch>
              <a:fillRect t="-3064" b="-11982"/>
            </a:stretch>
          </a:blipFill>
        </p:spPr>
      </p:sp>
      <p:sp>
        <p:nvSpPr>
          <p:cNvPr id="7" name="TextBox 7"/>
          <p:cNvSpPr txBox="1"/>
          <p:nvPr/>
        </p:nvSpPr>
        <p:spPr>
          <a:xfrm>
            <a:off x="1028700" y="6890109"/>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FROM GAMES WHERE LAST_UPDATE &lt;= CURDATE() - INTERVAL 30 DAY;</a:t>
            </a:r>
          </a:p>
        </p:txBody>
      </p:sp>
      <p:sp>
        <p:nvSpPr>
          <p:cNvPr id="8" name="TextBox 8"/>
          <p:cNvSpPr txBox="1"/>
          <p:nvPr/>
        </p:nvSpPr>
        <p:spPr>
          <a:xfrm>
            <a:off x="10151231" y="1746609"/>
            <a:ext cx="7108069" cy="328104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FROM GAMES WHERE (NA_SALES + JP_SALES + PAL_SALES + OTHER_SALES) &gt; TOTAL_SALES;</a:t>
            </a:r>
          </a:p>
        </p:txBody>
      </p:sp>
      <p:sp>
        <p:nvSpPr>
          <p:cNvPr id="9" name="TextBox 9"/>
          <p:cNvSpPr txBox="1"/>
          <p:nvPr/>
        </p:nvSpPr>
        <p:spPr>
          <a:xfrm>
            <a:off x="10347940" y="-76200"/>
            <a:ext cx="7104041" cy="1420241"/>
          </a:xfrm>
          <a:prstGeom prst="rect">
            <a:avLst/>
          </a:prstGeom>
        </p:spPr>
        <p:txBody>
          <a:bodyPr lIns="0" tIns="0" rIns="0" bIns="0" rtlCol="0" anchor="t">
            <a:spAutoFit/>
          </a:bodyPr>
          <a:lstStyle/>
          <a:p>
            <a:pPr algn="ctr">
              <a:lnSpc>
                <a:spcPts val="5718"/>
              </a:lnSpc>
              <a:spcBef>
                <a:spcPct val="0"/>
              </a:spcBef>
            </a:pPr>
            <a:r>
              <a:rPr lang="en-US" sz="4084">
                <a:solidFill>
                  <a:srgbClr val="9EFF1F"/>
                </a:solidFill>
                <a:latin typeface="Anton"/>
                <a:ea typeface="Anton"/>
                <a:cs typeface="Anton"/>
                <a:sym typeface="Anton"/>
              </a:rPr>
              <a:t>WHICH GAMES HAVE MATCHING TOTAL SALES</a:t>
            </a:r>
            <a:r>
              <a:rPr lang="en-US" sz="4084">
                <a:solidFill>
                  <a:srgbClr val="05E4FB"/>
                </a:solidFill>
                <a:latin typeface="Anton"/>
                <a:ea typeface="Anton"/>
                <a:cs typeface="Anton"/>
                <a:sym typeface="Anton"/>
              </a:rPr>
              <a:t>❓</a:t>
            </a:r>
          </a:p>
        </p:txBody>
      </p:sp>
      <p:sp>
        <p:nvSpPr>
          <p:cNvPr id="10" name="TextBox 10"/>
          <p:cNvSpPr txBox="1"/>
          <p:nvPr/>
        </p:nvSpPr>
        <p:spPr>
          <a:xfrm>
            <a:off x="1028700" y="5067300"/>
            <a:ext cx="7104041" cy="719836"/>
          </a:xfrm>
          <a:prstGeom prst="rect">
            <a:avLst/>
          </a:prstGeom>
        </p:spPr>
        <p:txBody>
          <a:bodyPr lIns="0" tIns="0" rIns="0" bIns="0" rtlCol="0" anchor="t">
            <a:spAutoFit/>
          </a:bodyPr>
          <a:lstStyle/>
          <a:p>
            <a:pPr algn="ctr">
              <a:lnSpc>
                <a:spcPts val="5998"/>
              </a:lnSpc>
              <a:spcBef>
                <a:spcPct val="0"/>
              </a:spcBef>
            </a:pPr>
            <a:r>
              <a:rPr lang="en-US" sz="4284">
                <a:solidFill>
                  <a:srgbClr val="9EFF1F"/>
                </a:solidFill>
                <a:latin typeface="Anton"/>
                <a:ea typeface="Anton"/>
                <a:cs typeface="Anton"/>
                <a:sym typeface="Anton"/>
              </a:rPr>
              <a:t>WHICH GAMES ARE OUTDATED</a:t>
            </a:r>
            <a:r>
              <a:rPr lang="en-US" sz="4284">
                <a:solidFill>
                  <a:srgbClr val="05E4FB"/>
                </a:solidFill>
                <a:latin typeface="Anton"/>
                <a:ea typeface="Anton"/>
                <a:cs typeface="Anton"/>
                <a:sym typeface="Anton"/>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27655"/>
            <a:ext cx="9237809" cy="5203739"/>
          </a:xfrm>
          <a:custGeom>
            <a:avLst/>
            <a:gdLst/>
            <a:ahLst/>
            <a:cxnLst/>
            <a:rect l="l" t="t" r="r" b="b"/>
            <a:pathLst>
              <a:path w="9237809" h="5203739">
                <a:moveTo>
                  <a:pt x="0" y="0"/>
                </a:moveTo>
                <a:lnTo>
                  <a:pt x="9237809" y="0"/>
                </a:lnTo>
                <a:lnTo>
                  <a:pt x="9237809" y="5203740"/>
                </a:lnTo>
                <a:lnTo>
                  <a:pt x="0" y="5203740"/>
                </a:lnTo>
                <a:lnTo>
                  <a:pt x="0" y="0"/>
                </a:lnTo>
                <a:close/>
              </a:path>
            </a:pathLst>
          </a:custGeom>
          <a:blipFill>
            <a:blip r:embed="rId3"/>
            <a:stretch>
              <a:fillRect l="-79339" t="-1012" b="-26334"/>
            </a:stretch>
          </a:blipFill>
        </p:spPr>
      </p:sp>
      <p:sp>
        <p:nvSpPr>
          <p:cNvPr id="5" name="Freeform 5"/>
          <p:cNvSpPr/>
          <p:nvPr/>
        </p:nvSpPr>
        <p:spPr>
          <a:xfrm>
            <a:off x="0" y="0"/>
            <a:ext cx="9237809" cy="5027655"/>
          </a:xfrm>
          <a:custGeom>
            <a:avLst/>
            <a:gdLst/>
            <a:ahLst/>
            <a:cxnLst/>
            <a:rect l="l" t="t" r="r" b="b"/>
            <a:pathLst>
              <a:path w="9237809" h="5027655">
                <a:moveTo>
                  <a:pt x="0" y="0"/>
                </a:moveTo>
                <a:lnTo>
                  <a:pt x="9237809" y="0"/>
                </a:lnTo>
                <a:lnTo>
                  <a:pt x="9237809" y="5027655"/>
                </a:lnTo>
                <a:lnTo>
                  <a:pt x="0" y="5027655"/>
                </a:lnTo>
                <a:lnTo>
                  <a:pt x="0" y="0"/>
                </a:lnTo>
                <a:close/>
              </a:path>
            </a:pathLst>
          </a:custGeom>
          <a:blipFill>
            <a:blip r:embed="rId4"/>
            <a:stretch>
              <a:fillRect t="-2772" b="-23530"/>
            </a:stretch>
          </a:blipFill>
        </p:spPr>
      </p:sp>
      <p:sp>
        <p:nvSpPr>
          <p:cNvPr id="6" name="Freeform 6"/>
          <p:cNvSpPr/>
          <p:nvPr/>
        </p:nvSpPr>
        <p:spPr>
          <a:xfrm>
            <a:off x="9279380" y="5027655"/>
            <a:ext cx="9008620" cy="5270963"/>
          </a:xfrm>
          <a:custGeom>
            <a:avLst/>
            <a:gdLst/>
            <a:ahLst/>
            <a:cxnLst/>
            <a:rect l="l" t="t" r="r" b="b"/>
            <a:pathLst>
              <a:path w="9008620" h="5270963">
                <a:moveTo>
                  <a:pt x="0" y="0"/>
                </a:moveTo>
                <a:lnTo>
                  <a:pt x="9008620" y="0"/>
                </a:lnTo>
                <a:lnTo>
                  <a:pt x="9008620" y="5270964"/>
                </a:lnTo>
                <a:lnTo>
                  <a:pt x="0" y="5270964"/>
                </a:lnTo>
                <a:lnTo>
                  <a:pt x="0" y="0"/>
                </a:lnTo>
                <a:close/>
              </a:path>
            </a:pathLst>
          </a:custGeom>
          <a:blipFill>
            <a:blip r:embed="rId5"/>
            <a:stretch>
              <a:fillRect l="-533" r="-25254" b="-17238"/>
            </a:stretch>
          </a:blipFill>
        </p:spPr>
      </p:sp>
      <p:sp>
        <p:nvSpPr>
          <p:cNvPr id="7" name="TextBox 7"/>
          <p:cNvSpPr txBox="1"/>
          <p:nvPr/>
        </p:nvSpPr>
        <p:spPr>
          <a:xfrm>
            <a:off x="836506" y="6935973"/>
            <a:ext cx="7488429" cy="2957831"/>
          </a:xfrm>
          <a:prstGeom prst="rect">
            <a:avLst/>
          </a:prstGeom>
        </p:spPr>
        <p:txBody>
          <a:bodyPr lIns="0" tIns="0" rIns="0" bIns="0" rtlCol="0" anchor="t">
            <a:spAutoFit/>
          </a:bodyPr>
          <a:lstStyle/>
          <a:p>
            <a:pPr algn="ctr">
              <a:lnSpc>
                <a:spcPts val="3919"/>
              </a:lnSpc>
              <a:spcBef>
                <a:spcPct val="0"/>
              </a:spcBef>
            </a:pPr>
            <a:r>
              <a:rPr lang="en-US" sz="2799">
                <a:solidFill>
                  <a:srgbClr val="05E4FB"/>
                </a:solidFill>
                <a:latin typeface="Anton"/>
                <a:ea typeface="Anton"/>
                <a:cs typeface="Anton"/>
                <a:sym typeface="Anton"/>
              </a:rPr>
              <a:t>SELECT TITLE, ROUND((NA_SALES / TOTAL_SALES) * 100, 2) AS NA_PCT, ROUND((JP_SALES / TOTAL_SALES) * 100, 2) AS JP_PCT,</a:t>
            </a:r>
          </a:p>
          <a:p>
            <a:pPr algn="ctr">
              <a:lnSpc>
                <a:spcPts val="3919"/>
              </a:lnSpc>
              <a:spcBef>
                <a:spcPct val="0"/>
              </a:spcBef>
            </a:pPr>
            <a:r>
              <a:rPr lang="en-US" sz="2799">
                <a:solidFill>
                  <a:srgbClr val="05E4FB"/>
                </a:solidFill>
                <a:latin typeface="Anton"/>
                <a:ea typeface="Anton"/>
                <a:cs typeface="Anton"/>
                <a:sym typeface="Anton"/>
              </a:rPr>
              <a:t>ROUND((PAL_SALES / TOTAL_SALES) * 100, 2) AS PAL_PCT, ROUND((OTHER_SALES / TOTAL_SALES) * 100, 2) AS OTHER_PCT FROM GAMES WHERE TOTAL_SALES &gt; 0;</a:t>
            </a:r>
          </a:p>
        </p:txBody>
      </p:sp>
      <p:sp>
        <p:nvSpPr>
          <p:cNvPr id="8" name="TextBox 8"/>
          <p:cNvSpPr txBox="1"/>
          <p:nvPr/>
        </p:nvSpPr>
        <p:spPr>
          <a:xfrm>
            <a:off x="10151231" y="1746609"/>
            <a:ext cx="7108069" cy="3281047"/>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YEAR(RELEASE_DATE) AS YEAR, COUNT(*) AS COUNT FROM GAMES GROUP BY YEAR(RELEASE_DATE);</a:t>
            </a:r>
          </a:p>
        </p:txBody>
      </p:sp>
      <p:sp>
        <p:nvSpPr>
          <p:cNvPr id="9" name="TextBox 9"/>
          <p:cNvSpPr txBox="1"/>
          <p:nvPr/>
        </p:nvSpPr>
        <p:spPr>
          <a:xfrm>
            <a:off x="10347940" y="-85725"/>
            <a:ext cx="7104041" cy="1624077"/>
          </a:xfrm>
          <a:prstGeom prst="rect">
            <a:avLst/>
          </a:prstGeom>
        </p:spPr>
        <p:txBody>
          <a:bodyPr lIns="0" tIns="0" rIns="0" bIns="0" rtlCol="0" anchor="t">
            <a:spAutoFit/>
          </a:bodyPr>
          <a:lstStyle/>
          <a:p>
            <a:pPr algn="ctr">
              <a:lnSpc>
                <a:spcPts val="6558"/>
              </a:lnSpc>
              <a:spcBef>
                <a:spcPct val="0"/>
              </a:spcBef>
            </a:pPr>
            <a:r>
              <a:rPr lang="en-US" sz="4684">
                <a:solidFill>
                  <a:srgbClr val="9EFF1F"/>
                </a:solidFill>
                <a:latin typeface="Anton"/>
                <a:ea typeface="Anton"/>
                <a:cs typeface="Anton"/>
                <a:sym typeface="Anton"/>
              </a:rPr>
              <a:t>HOW MANY GAMES RELEASED PER YEAR</a:t>
            </a:r>
            <a:r>
              <a:rPr lang="en-US" sz="4684">
                <a:solidFill>
                  <a:srgbClr val="05E4FB"/>
                </a:solidFill>
                <a:latin typeface="Anton"/>
                <a:ea typeface="Anton"/>
                <a:cs typeface="Anton"/>
                <a:sym typeface="Anton"/>
              </a:rPr>
              <a:t>❓</a:t>
            </a:r>
          </a:p>
        </p:txBody>
      </p:sp>
      <p:sp>
        <p:nvSpPr>
          <p:cNvPr id="10" name="TextBox 10"/>
          <p:cNvSpPr txBox="1"/>
          <p:nvPr/>
        </p:nvSpPr>
        <p:spPr>
          <a:xfrm>
            <a:off x="1028700" y="5067300"/>
            <a:ext cx="7104041" cy="1420241"/>
          </a:xfrm>
          <a:prstGeom prst="rect">
            <a:avLst/>
          </a:prstGeom>
        </p:spPr>
        <p:txBody>
          <a:bodyPr lIns="0" tIns="0" rIns="0" bIns="0" rtlCol="0" anchor="t">
            <a:spAutoFit/>
          </a:bodyPr>
          <a:lstStyle/>
          <a:p>
            <a:pPr algn="ctr">
              <a:lnSpc>
                <a:spcPts val="5718"/>
              </a:lnSpc>
              <a:spcBef>
                <a:spcPct val="0"/>
              </a:spcBef>
            </a:pPr>
            <a:r>
              <a:rPr lang="en-US" sz="4084">
                <a:solidFill>
                  <a:srgbClr val="9EFF1F"/>
                </a:solidFill>
                <a:latin typeface="Anton"/>
                <a:ea typeface="Anton"/>
                <a:cs typeface="Anton"/>
                <a:sym typeface="Anton"/>
              </a:rPr>
              <a:t>TOP GAMES BY SALES PERCENTAGE</a:t>
            </a:r>
            <a:r>
              <a:rPr lang="en-US" sz="4084">
                <a:solidFill>
                  <a:srgbClr val="05E4FB"/>
                </a:solidFill>
                <a:latin typeface="Anton"/>
                <a:ea typeface="Anton"/>
                <a:cs typeface="Anton"/>
                <a:sym typeface="Anton"/>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1168" r="-42420"/>
            </a:stretch>
          </a:blipFill>
        </p:spPr>
      </p:sp>
      <p:sp>
        <p:nvSpPr>
          <p:cNvPr id="6" name="Freeform 6"/>
          <p:cNvSpPr/>
          <p:nvPr/>
        </p:nvSpPr>
        <p:spPr>
          <a:xfrm>
            <a:off x="9237809" y="5083261"/>
            <a:ext cx="9050191" cy="5203739"/>
          </a:xfrm>
          <a:custGeom>
            <a:avLst/>
            <a:gdLst/>
            <a:ahLst/>
            <a:cxnLst/>
            <a:rect l="l" t="t" r="r" b="b"/>
            <a:pathLst>
              <a:path w="9050191" h="5203739">
                <a:moveTo>
                  <a:pt x="0" y="0"/>
                </a:moveTo>
                <a:lnTo>
                  <a:pt x="9050191" y="0"/>
                </a:lnTo>
                <a:lnTo>
                  <a:pt x="9050191" y="5203739"/>
                </a:lnTo>
                <a:lnTo>
                  <a:pt x="0" y="5203739"/>
                </a:lnTo>
                <a:lnTo>
                  <a:pt x="0" y="0"/>
                </a:lnTo>
                <a:close/>
              </a:path>
            </a:pathLst>
          </a:custGeom>
          <a:blipFill>
            <a:blip r:embed="rId5"/>
            <a:stretch>
              <a:fillRect l="-585" r="-32122" b="-18511"/>
            </a:stretch>
          </a:blipFill>
        </p:spPr>
      </p:sp>
      <p:sp>
        <p:nvSpPr>
          <p:cNvPr id="7" name="TextBox 7"/>
          <p:cNvSpPr txBox="1"/>
          <p:nvPr/>
        </p:nvSpPr>
        <p:spPr>
          <a:xfrm>
            <a:off x="1028700" y="6890109"/>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CRITIC_SCORE FROM GAMES ORDER BY CRITIC_SCORE ASC LIMIT 5;</a:t>
            </a:r>
          </a:p>
        </p:txBody>
      </p:sp>
      <p:sp>
        <p:nvSpPr>
          <p:cNvPr id="8" name="TextBox 8"/>
          <p:cNvSpPr txBox="1"/>
          <p:nvPr/>
        </p:nvSpPr>
        <p:spPr>
          <a:xfrm>
            <a:off x="10151231" y="1746609"/>
            <a:ext cx="7108069" cy="2452372"/>
          </a:xfrm>
          <a:prstGeom prst="rect">
            <a:avLst/>
          </a:prstGeom>
        </p:spPr>
        <p:txBody>
          <a:bodyPr lIns="0" tIns="0" rIns="0" bIns="0" rtlCol="0" anchor="t">
            <a:spAutoFit/>
          </a:bodyPr>
          <a:lstStyle/>
          <a:p>
            <a:pPr algn="ctr">
              <a:lnSpc>
                <a:spcPts val="6579"/>
              </a:lnSpc>
              <a:spcBef>
                <a:spcPct val="0"/>
              </a:spcBef>
            </a:pPr>
            <a:r>
              <a:rPr lang="en-US" sz="4699">
                <a:solidFill>
                  <a:srgbClr val="05E4FB"/>
                </a:solidFill>
                <a:latin typeface="Anton"/>
                <a:ea typeface="Anton"/>
                <a:cs typeface="Anton"/>
                <a:sym typeface="Anton"/>
              </a:rPr>
              <a:t>SELECT TITLE, TOTAL_SALES FROM GAMES ORDER BY TOTAL_SALES DESC LIMIT 5;</a:t>
            </a:r>
          </a:p>
        </p:txBody>
      </p:sp>
      <p:sp>
        <p:nvSpPr>
          <p:cNvPr id="9" name="TextBox 9"/>
          <p:cNvSpPr txBox="1"/>
          <p:nvPr/>
        </p:nvSpPr>
        <p:spPr>
          <a:xfrm>
            <a:off x="10347940" y="-85725"/>
            <a:ext cx="7104041" cy="1624077"/>
          </a:xfrm>
          <a:prstGeom prst="rect">
            <a:avLst/>
          </a:prstGeom>
        </p:spPr>
        <p:txBody>
          <a:bodyPr lIns="0" tIns="0" rIns="0" bIns="0" rtlCol="0" anchor="t">
            <a:spAutoFit/>
          </a:bodyPr>
          <a:lstStyle/>
          <a:p>
            <a:pPr algn="ctr">
              <a:lnSpc>
                <a:spcPts val="6558"/>
              </a:lnSpc>
              <a:spcBef>
                <a:spcPct val="0"/>
              </a:spcBef>
            </a:pPr>
            <a:r>
              <a:rPr lang="en-US" sz="4684">
                <a:solidFill>
                  <a:srgbClr val="9EFF1F"/>
                </a:solidFill>
                <a:latin typeface="Anton"/>
                <a:ea typeface="Anton"/>
                <a:cs typeface="Anton"/>
                <a:sym typeface="Anton"/>
              </a:rPr>
              <a:t> HIGHEST AVERAGE SCORED GAMES</a:t>
            </a:r>
            <a:r>
              <a:rPr lang="en-US" sz="4684">
                <a:solidFill>
                  <a:srgbClr val="05E4FB"/>
                </a:solidFill>
                <a:latin typeface="Anton"/>
                <a:ea typeface="Anton"/>
                <a:cs typeface="Anton"/>
                <a:sym typeface="Anton"/>
              </a:rPr>
              <a:t>❓</a:t>
            </a:r>
          </a:p>
        </p:txBody>
      </p:sp>
      <p:sp>
        <p:nvSpPr>
          <p:cNvPr id="10" name="TextBox 10"/>
          <p:cNvSpPr txBox="1"/>
          <p:nvPr/>
        </p:nvSpPr>
        <p:spPr>
          <a:xfrm>
            <a:off x="1028700" y="5057775"/>
            <a:ext cx="7104041" cy="1624077"/>
          </a:xfrm>
          <a:prstGeom prst="rect">
            <a:avLst/>
          </a:prstGeom>
        </p:spPr>
        <p:txBody>
          <a:bodyPr lIns="0" tIns="0" rIns="0" bIns="0" rtlCol="0" anchor="t">
            <a:spAutoFit/>
          </a:bodyPr>
          <a:lstStyle/>
          <a:p>
            <a:pPr algn="ctr">
              <a:lnSpc>
                <a:spcPts val="6558"/>
              </a:lnSpc>
              <a:spcBef>
                <a:spcPct val="0"/>
              </a:spcBef>
            </a:pPr>
            <a:r>
              <a:rPr lang="en-US" sz="4684">
                <a:solidFill>
                  <a:srgbClr val="9EFF1F"/>
                </a:solidFill>
                <a:latin typeface="Anton"/>
                <a:ea typeface="Anton"/>
                <a:cs typeface="Anton"/>
                <a:sym typeface="Anton"/>
              </a:rPr>
              <a:t> WHICH GAMES HAVE CRITIC SCORES</a:t>
            </a:r>
            <a:r>
              <a:rPr lang="en-US" sz="4684">
                <a:solidFill>
                  <a:srgbClr val="05E4FB"/>
                </a:solidFill>
                <a:latin typeface="Anton"/>
                <a:ea typeface="Anton"/>
                <a:cs typeface="Anton"/>
                <a:sym typeface="Anto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2107" r="-18639"/>
            </a:stretch>
          </a:blipFill>
        </p:spPr>
      </p:sp>
      <p:sp>
        <p:nvSpPr>
          <p:cNvPr id="6" name="Freeform 6"/>
          <p:cNvSpPr/>
          <p:nvPr/>
        </p:nvSpPr>
        <p:spPr>
          <a:xfrm>
            <a:off x="9279851" y="5083261"/>
            <a:ext cx="9008149" cy="5203739"/>
          </a:xfrm>
          <a:custGeom>
            <a:avLst/>
            <a:gdLst/>
            <a:ahLst/>
            <a:cxnLst/>
            <a:rect l="l" t="t" r="r" b="b"/>
            <a:pathLst>
              <a:path w="9008149" h="5203739">
                <a:moveTo>
                  <a:pt x="0" y="0"/>
                </a:moveTo>
                <a:lnTo>
                  <a:pt x="9008149" y="0"/>
                </a:lnTo>
                <a:lnTo>
                  <a:pt x="9008149" y="5203739"/>
                </a:lnTo>
                <a:lnTo>
                  <a:pt x="0" y="5203739"/>
                </a:lnTo>
                <a:lnTo>
                  <a:pt x="0" y="0"/>
                </a:lnTo>
                <a:close/>
              </a:path>
            </a:pathLst>
          </a:custGeom>
          <a:blipFill>
            <a:blip r:embed="rId5"/>
            <a:stretch>
              <a:fillRect l="-1760" r="-20416"/>
            </a:stretch>
          </a:blipFill>
        </p:spPr>
      </p:sp>
      <p:sp>
        <p:nvSpPr>
          <p:cNvPr id="7" name="TextBox 7"/>
          <p:cNvSpPr txBox="1"/>
          <p:nvPr/>
        </p:nvSpPr>
        <p:spPr>
          <a:xfrm>
            <a:off x="767349" y="6920444"/>
            <a:ext cx="7626742" cy="3041650"/>
          </a:xfrm>
          <a:prstGeom prst="rect">
            <a:avLst/>
          </a:prstGeom>
        </p:spPr>
        <p:txBody>
          <a:bodyPr lIns="0" tIns="0" rIns="0" bIns="0" rtlCol="0" anchor="t">
            <a:spAutoFit/>
          </a:bodyPr>
          <a:lstStyle/>
          <a:p>
            <a:pPr algn="ctr">
              <a:lnSpc>
                <a:spcPts val="3499"/>
              </a:lnSpc>
            </a:pPr>
            <a:r>
              <a:rPr lang="en-US" sz="2499">
                <a:solidFill>
                  <a:srgbClr val="05E4FB"/>
                </a:solidFill>
                <a:latin typeface="Anton"/>
                <a:ea typeface="Anton"/>
                <a:cs typeface="Anton"/>
                <a:sym typeface="Anton"/>
              </a:rPr>
              <a:t>SELECT GENRE,</a:t>
            </a:r>
          </a:p>
          <a:p>
            <a:pPr algn="ctr">
              <a:lnSpc>
                <a:spcPts val="3499"/>
              </a:lnSpc>
            </a:pPr>
            <a:r>
              <a:rPr lang="en-US" sz="2499">
                <a:solidFill>
                  <a:srgbClr val="05E4FB"/>
                </a:solidFill>
                <a:latin typeface="Anton"/>
                <a:ea typeface="Anton"/>
                <a:cs typeface="Anton"/>
                <a:sym typeface="Anton"/>
              </a:rPr>
              <a:t>  ROUND(SUM(na_SALES), 2) AS NA_TOTAL,</a:t>
            </a:r>
          </a:p>
          <a:p>
            <a:pPr algn="ctr">
              <a:lnSpc>
                <a:spcPts val="3499"/>
              </a:lnSpc>
            </a:pPr>
            <a:r>
              <a:rPr lang="en-US" sz="2499">
                <a:solidFill>
                  <a:srgbClr val="05E4FB"/>
                </a:solidFill>
                <a:latin typeface="Anton"/>
                <a:ea typeface="Anton"/>
                <a:cs typeface="Anton"/>
                <a:sym typeface="Anton"/>
              </a:rPr>
              <a:t>  ROUND(SUM(JP_SALES), 2) AS JP_TOTAL,</a:t>
            </a:r>
          </a:p>
          <a:p>
            <a:pPr algn="ctr">
              <a:lnSpc>
                <a:spcPts val="3499"/>
              </a:lnSpc>
              <a:spcBef>
                <a:spcPct val="0"/>
              </a:spcBef>
            </a:pPr>
            <a:r>
              <a:rPr lang="en-US" sz="2499">
                <a:solidFill>
                  <a:srgbClr val="05E4FB"/>
                </a:solidFill>
                <a:latin typeface="Anton"/>
                <a:ea typeface="Anton"/>
                <a:cs typeface="Anton"/>
                <a:sym typeface="Anton"/>
              </a:rPr>
              <a:t>  ROUND(SUM(PAL_SALES), 2) AS PAL_TOTAL,</a:t>
            </a:r>
          </a:p>
          <a:p>
            <a:pPr algn="ctr">
              <a:lnSpc>
                <a:spcPts val="3499"/>
              </a:lnSpc>
              <a:spcBef>
                <a:spcPct val="0"/>
              </a:spcBef>
            </a:pPr>
            <a:r>
              <a:rPr lang="en-US" sz="2499">
                <a:solidFill>
                  <a:srgbClr val="05E4FB"/>
                </a:solidFill>
                <a:latin typeface="Anton"/>
                <a:ea typeface="Anton"/>
                <a:cs typeface="Anton"/>
                <a:sym typeface="Anton"/>
              </a:rPr>
              <a:t>  ROUND(SUM(OTHER_SALES), 2) AS OTHER_TOTAL,</a:t>
            </a:r>
          </a:p>
          <a:p>
            <a:pPr algn="ctr">
              <a:lnSpc>
                <a:spcPts val="3499"/>
              </a:lnSpc>
              <a:spcBef>
                <a:spcPct val="0"/>
              </a:spcBef>
            </a:pPr>
            <a:r>
              <a:rPr lang="en-US" sz="2499">
                <a:solidFill>
                  <a:srgbClr val="05E4FB"/>
                </a:solidFill>
                <a:latin typeface="Anton"/>
                <a:ea typeface="Anton"/>
                <a:cs typeface="Anton"/>
                <a:sym typeface="Anton"/>
              </a:rPr>
              <a:t>  ROUND(SUM(TOTAL_SALES), 2) AS GLOBAL_TOTAL FROM GAMES GROUP BY GENRE ORDER BY GLOBAL_TOTAL DESC;</a:t>
            </a:r>
          </a:p>
        </p:txBody>
      </p:sp>
      <p:sp>
        <p:nvSpPr>
          <p:cNvPr id="8" name="TextBox 8"/>
          <p:cNvSpPr txBox="1"/>
          <p:nvPr/>
        </p:nvSpPr>
        <p:spPr>
          <a:xfrm>
            <a:off x="10151231" y="1746609"/>
            <a:ext cx="7108069" cy="2950847"/>
          </a:xfrm>
          <a:prstGeom prst="rect">
            <a:avLst/>
          </a:prstGeom>
        </p:spPr>
        <p:txBody>
          <a:bodyPr lIns="0" tIns="0" rIns="0" bIns="0" rtlCol="0" anchor="t">
            <a:spAutoFit/>
          </a:bodyPr>
          <a:lstStyle/>
          <a:p>
            <a:pPr algn="ctr">
              <a:lnSpc>
                <a:spcPts val="5879"/>
              </a:lnSpc>
              <a:spcBef>
                <a:spcPct val="0"/>
              </a:spcBef>
            </a:pPr>
            <a:r>
              <a:rPr lang="en-US" sz="4199">
                <a:solidFill>
                  <a:srgbClr val="05E4FB"/>
                </a:solidFill>
                <a:latin typeface="Anton"/>
                <a:ea typeface="Anton"/>
                <a:cs typeface="Anton"/>
                <a:sym typeface="Anton"/>
              </a:rPr>
              <a:t>SELECT TITLE, RELEASE_DATE, CRITIC_SCORE FROM GAMES WHERE RELEASE_DATE &lt; '2020-01-01' AND CRITIC_SCORE &lt; 10;</a:t>
            </a:r>
          </a:p>
        </p:txBody>
      </p:sp>
      <p:sp>
        <p:nvSpPr>
          <p:cNvPr id="9" name="TextBox 9"/>
          <p:cNvSpPr txBox="1"/>
          <p:nvPr/>
        </p:nvSpPr>
        <p:spPr>
          <a:xfrm>
            <a:off x="10347940" y="-76200"/>
            <a:ext cx="7104041" cy="1472311"/>
          </a:xfrm>
          <a:prstGeom prst="rect">
            <a:avLst/>
          </a:prstGeom>
        </p:spPr>
        <p:txBody>
          <a:bodyPr lIns="0" tIns="0" rIns="0" bIns="0" rtlCol="0" anchor="t">
            <a:spAutoFit/>
          </a:bodyPr>
          <a:lstStyle/>
          <a:p>
            <a:pPr algn="ctr">
              <a:lnSpc>
                <a:spcPts val="5998"/>
              </a:lnSpc>
              <a:spcBef>
                <a:spcPct val="0"/>
              </a:spcBef>
            </a:pPr>
            <a:r>
              <a:rPr lang="en-US" sz="4284">
                <a:solidFill>
                  <a:srgbClr val="9EFF1F"/>
                </a:solidFill>
                <a:latin typeface="Anton"/>
                <a:ea typeface="Anton"/>
                <a:cs typeface="Anton"/>
                <a:sym typeface="Anton"/>
              </a:rPr>
              <a:t> WHICH OLD GAMES RECEIVED VERY LOW CRITIC SCORES</a:t>
            </a:r>
            <a:r>
              <a:rPr lang="en-US" sz="4284">
                <a:solidFill>
                  <a:srgbClr val="05E4FB"/>
                </a:solidFill>
                <a:latin typeface="Anton"/>
                <a:ea typeface="Anton"/>
                <a:cs typeface="Anton"/>
                <a:sym typeface="Anton"/>
              </a:rPr>
              <a:t>❓</a:t>
            </a:r>
          </a:p>
        </p:txBody>
      </p:sp>
      <p:sp>
        <p:nvSpPr>
          <p:cNvPr id="10" name="TextBox 10"/>
          <p:cNvSpPr txBox="1"/>
          <p:nvPr/>
        </p:nvSpPr>
        <p:spPr>
          <a:xfrm>
            <a:off x="1028700" y="5067300"/>
            <a:ext cx="7104041" cy="1420241"/>
          </a:xfrm>
          <a:prstGeom prst="rect">
            <a:avLst/>
          </a:prstGeom>
        </p:spPr>
        <p:txBody>
          <a:bodyPr lIns="0" tIns="0" rIns="0" bIns="0" rtlCol="0" anchor="t">
            <a:spAutoFit/>
          </a:bodyPr>
          <a:lstStyle/>
          <a:p>
            <a:pPr algn="ctr">
              <a:lnSpc>
                <a:spcPts val="5718"/>
              </a:lnSpc>
              <a:spcBef>
                <a:spcPct val="0"/>
              </a:spcBef>
            </a:pPr>
            <a:r>
              <a:rPr lang="en-US" sz="4084">
                <a:solidFill>
                  <a:srgbClr val="9EFF1F"/>
                </a:solidFill>
                <a:latin typeface="Anton"/>
                <a:ea typeface="Anton"/>
                <a:cs typeface="Anton"/>
                <a:sym typeface="Anton"/>
              </a:rPr>
              <a:t> WHICH GENRE HAS THE HIGHEST GLOBAL SALES</a:t>
            </a:r>
            <a:r>
              <a:rPr lang="en-US" sz="4084">
                <a:solidFill>
                  <a:srgbClr val="05E4FB"/>
                </a:solidFill>
                <a:latin typeface="Anton"/>
                <a:ea typeface="Anton"/>
                <a:cs typeface="Anton"/>
                <a:sym typeface="Anton"/>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AutoShape 3"/>
          <p:cNvSpPr/>
          <p:nvPr/>
        </p:nvSpPr>
        <p:spPr>
          <a:xfrm>
            <a:off x="0" y="1684062"/>
            <a:ext cx="19241455" cy="0"/>
          </a:xfrm>
          <a:prstGeom prst="line">
            <a:avLst/>
          </a:prstGeom>
          <a:ln w="9525" cap="flat">
            <a:solidFill>
              <a:srgbClr val="FFFFFF"/>
            </a:solidFill>
            <a:prstDash val="solid"/>
            <a:headEnd type="none" w="sm" len="sm"/>
            <a:tailEnd type="none" w="sm" len="sm"/>
          </a:ln>
        </p:spPr>
      </p:sp>
      <p:pic>
        <p:nvPicPr>
          <p:cNvPr id="4" name="Picture 4"/>
          <p:cNvPicPr>
            <a:picLocks noChangeAspect="1"/>
          </p:cNvPicPr>
          <p:nvPr/>
        </p:nvPicPr>
        <p:blipFill>
          <a:blip r:embed="rId3"/>
          <a:srcRect/>
          <a:stretch>
            <a:fillRect/>
          </a:stretch>
        </p:blipFill>
        <p:spPr>
          <a:xfrm>
            <a:off x="15415025" y="-2784371"/>
            <a:ext cx="7109038" cy="6433679"/>
          </a:xfrm>
          <a:prstGeom prst="rect">
            <a:avLst/>
          </a:prstGeom>
        </p:spPr>
      </p:pic>
      <p:sp>
        <p:nvSpPr>
          <p:cNvPr id="5" name="TextBox 5"/>
          <p:cNvSpPr txBox="1"/>
          <p:nvPr/>
        </p:nvSpPr>
        <p:spPr>
          <a:xfrm>
            <a:off x="3012420" y="6048277"/>
            <a:ext cx="11767860" cy="2267585"/>
          </a:xfrm>
          <a:prstGeom prst="rect">
            <a:avLst/>
          </a:prstGeom>
        </p:spPr>
        <p:txBody>
          <a:bodyPr lIns="0" tIns="0" rIns="0" bIns="0" rtlCol="0" anchor="t">
            <a:spAutoFit/>
          </a:bodyPr>
          <a:lstStyle/>
          <a:p>
            <a:pPr algn="ctr">
              <a:lnSpc>
                <a:spcPts val="3639"/>
              </a:lnSpc>
              <a:spcBef>
                <a:spcPct val="0"/>
              </a:spcBef>
            </a:pPr>
            <a:r>
              <a:rPr lang="en-US" sz="2599">
                <a:solidFill>
                  <a:srgbClr val="5CE1E6"/>
                </a:solidFill>
                <a:latin typeface="Montserrat"/>
                <a:ea typeface="Montserrat"/>
                <a:cs typeface="Montserrat"/>
                <a:sym typeface="Montserrat"/>
              </a:rPr>
              <a:t>Video games aren’t just play—they’re profit. From console blockbusters to mobile hits, the industry generates billions each year. Digital downloads, in-game purchases, and global tournaments have turned gaming into a business empire. With every new release, the market levels up.</a:t>
            </a:r>
          </a:p>
        </p:txBody>
      </p:sp>
      <p:pic>
        <p:nvPicPr>
          <p:cNvPr id="6" name="Picture 6"/>
          <p:cNvPicPr>
            <a:picLocks noChangeAspect="1"/>
          </p:cNvPicPr>
          <p:nvPr/>
        </p:nvPicPr>
        <p:blipFill>
          <a:blip r:embed="rId3"/>
          <a:srcRect/>
          <a:stretch>
            <a:fillRect/>
          </a:stretch>
        </p:blipFill>
        <p:spPr>
          <a:xfrm>
            <a:off x="-1787125" y="6095902"/>
            <a:ext cx="4307972" cy="3898715"/>
          </a:xfrm>
          <a:prstGeom prst="rect">
            <a:avLst/>
          </a:prstGeom>
        </p:spPr>
      </p:pic>
      <p:sp>
        <p:nvSpPr>
          <p:cNvPr id="7" name="TextBox 7"/>
          <p:cNvSpPr txBox="1"/>
          <p:nvPr/>
        </p:nvSpPr>
        <p:spPr>
          <a:xfrm>
            <a:off x="4159923" y="2791576"/>
            <a:ext cx="6216369" cy="1786414"/>
          </a:xfrm>
          <a:prstGeom prst="rect">
            <a:avLst/>
          </a:prstGeom>
        </p:spPr>
        <p:txBody>
          <a:bodyPr lIns="0" tIns="0" rIns="0" bIns="0" rtlCol="0" anchor="t">
            <a:spAutoFit/>
          </a:bodyPr>
          <a:lstStyle/>
          <a:p>
            <a:pPr algn="l">
              <a:lnSpc>
                <a:spcPts val="14622"/>
              </a:lnSpc>
              <a:spcBef>
                <a:spcPct val="0"/>
              </a:spcBef>
            </a:pPr>
            <a:r>
              <a:rPr lang="en-US" sz="10444">
                <a:solidFill>
                  <a:srgbClr val="5CE1E6"/>
                </a:solidFill>
                <a:latin typeface="Anton"/>
                <a:ea typeface="Anton"/>
                <a:cs typeface="Anton"/>
                <a:sym typeface="Anton"/>
              </a:rPr>
              <a:t>VIDEO GAME </a:t>
            </a:r>
          </a:p>
        </p:txBody>
      </p:sp>
      <p:sp>
        <p:nvSpPr>
          <p:cNvPr id="8" name="TextBox 8"/>
          <p:cNvSpPr txBox="1"/>
          <p:nvPr/>
        </p:nvSpPr>
        <p:spPr>
          <a:xfrm>
            <a:off x="10376292" y="2782051"/>
            <a:ext cx="5038733"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SALES :</a:t>
            </a:r>
          </a:p>
        </p:txBody>
      </p:sp>
      <p:sp>
        <p:nvSpPr>
          <p:cNvPr id="9" name="TextBox 9"/>
          <p:cNvSpPr txBox="1"/>
          <p:nvPr/>
        </p:nvSpPr>
        <p:spPr>
          <a:xfrm>
            <a:off x="16725365" y="480269"/>
            <a:ext cx="850192" cy="1040048"/>
          </a:xfrm>
          <a:prstGeom prst="rect">
            <a:avLst/>
          </a:prstGeom>
        </p:spPr>
        <p:txBody>
          <a:bodyPr lIns="0" tIns="0" rIns="0" bIns="0" rtlCol="0" anchor="t">
            <a:spAutoFit/>
          </a:bodyPr>
          <a:lstStyle/>
          <a:p>
            <a:pPr algn="l">
              <a:lnSpc>
                <a:spcPts val="8533"/>
              </a:lnSpc>
              <a:spcBef>
                <a:spcPct val="0"/>
              </a:spcBef>
            </a:pPr>
            <a:r>
              <a:rPr lang="en-US" sz="6095">
                <a:solidFill>
                  <a:srgbClr val="5CE1E6"/>
                </a:solidFill>
                <a:latin typeface="Anton"/>
                <a:ea typeface="Anton"/>
                <a:cs typeface="Anton"/>
                <a:sym typeface="Anton"/>
              </a:rPr>
              <a:t>02</a:t>
            </a:r>
          </a:p>
        </p:txBody>
      </p:sp>
      <p:sp>
        <p:nvSpPr>
          <p:cNvPr id="10" name="Freeform 10"/>
          <p:cNvSpPr/>
          <p:nvPr/>
        </p:nvSpPr>
        <p:spPr>
          <a:xfrm>
            <a:off x="8298173" y="240483"/>
            <a:ext cx="1691654" cy="1087848"/>
          </a:xfrm>
          <a:custGeom>
            <a:avLst/>
            <a:gdLst/>
            <a:ahLst/>
            <a:cxnLst/>
            <a:rect l="l" t="t" r="r" b="b"/>
            <a:pathLst>
              <a:path w="1691654" h="1087848">
                <a:moveTo>
                  <a:pt x="0" y="0"/>
                </a:moveTo>
                <a:lnTo>
                  <a:pt x="1691654" y="0"/>
                </a:lnTo>
                <a:lnTo>
                  <a:pt x="1691654" y="1087848"/>
                </a:lnTo>
                <a:lnTo>
                  <a:pt x="0" y="10878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520847" y="4379402"/>
            <a:ext cx="13166762" cy="1375797"/>
          </a:xfrm>
          <a:prstGeom prst="rect">
            <a:avLst/>
          </a:prstGeom>
        </p:spPr>
        <p:txBody>
          <a:bodyPr lIns="0" tIns="0" rIns="0" bIns="0" rtlCol="0" anchor="t">
            <a:spAutoFit/>
          </a:bodyPr>
          <a:lstStyle/>
          <a:p>
            <a:pPr algn="ctr">
              <a:lnSpc>
                <a:spcPts val="11318"/>
              </a:lnSpc>
              <a:spcBef>
                <a:spcPct val="0"/>
              </a:spcBef>
            </a:pPr>
            <a:r>
              <a:rPr lang="en-US" sz="8084">
                <a:solidFill>
                  <a:srgbClr val="5CE1E6"/>
                </a:solidFill>
                <a:latin typeface="Anton"/>
                <a:ea typeface="Anton"/>
                <a:cs typeface="Anton"/>
                <a:sym typeface="Anton"/>
              </a:rPr>
              <a:t>POWERING A DIGITAL REVOLUTION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r="-14209" b="-4666"/>
            </a:stretch>
          </a:blipFill>
        </p:spPr>
      </p:sp>
      <p:sp>
        <p:nvSpPr>
          <p:cNvPr id="6" name="Freeform 6"/>
          <p:cNvSpPr/>
          <p:nvPr/>
        </p:nvSpPr>
        <p:spPr>
          <a:xfrm>
            <a:off x="9237809" y="5083261"/>
            <a:ext cx="9050191" cy="5203739"/>
          </a:xfrm>
          <a:custGeom>
            <a:avLst/>
            <a:gdLst/>
            <a:ahLst/>
            <a:cxnLst/>
            <a:rect l="l" t="t" r="r" b="b"/>
            <a:pathLst>
              <a:path w="9050191" h="5203739">
                <a:moveTo>
                  <a:pt x="0" y="0"/>
                </a:moveTo>
                <a:lnTo>
                  <a:pt x="9050191" y="0"/>
                </a:lnTo>
                <a:lnTo>
                  <a:pt x="9050191" y="5203739"/>
                </a:lnTo>
                <a:lnTo>
                  <a:pt x="0" y="5203739"/>
                </a:lnTo>
                <a:lnTo>
                  <a:pt x="0" y="0"/>
                </a:lnTo>
                <a:close/>
              </a:path>
            </a:pathLst>
          </a:custGeom>
          <a:blipFill>
            <a:blip r:embed="rId5"/>
            <a:stretch>
              <a:fillRect t="-1801" b="-2960"/>
            </a:stretch>
          </a:blipFill>
        </p:spPr>
      </p:sp>
      <p:sp>
        <p:nvSpPr>
          <p:cNvPr id="7" name="TextBox 7"/>
          <p:cNvSpPr txBox="1"/>
          <p:nvPr/>
        </p:nvSpPr>
        <p:spPr>
          <a:xfrm>
            <a:off x="1028700" y="6909159"/>
            <a:ext cx="7108069" cy="3073401"/>
          </a:xfrm>
          <a:prstGeom prst="rect">
            <a:avLst/>
          </a:prstGeom>
        </p:spPr>
        <p:txBody>
          <a:bodyPr lIns="0" tIns="0" rIns="0" bIns="0" rtlCol="0" anchor="t">
            <a:spAutoFit/>
          </a:bodyPr>
          <a:lstStyle/>
          <a:p>
            <a:pPr algn="ctr">
              <a:lnSpc>
                <a:spcPts val="4899"/>
              </a:lnSpc>
              <a:spcBef>
                <a:spcPct val="0"/>
              </a:spcBef>
            </a:pPr>
            <a:r>
              <a:rPr lang="en-US" sz="3499">
                <a:solidFill>
                  <a:srgbClr val="05E4FB"/>
                </a:solidFill>
                <a:latin typeface="Anton"/>
                <a:ea typeface="Anton"/>
                <a:cs typeface="Anton"/>
                <a:sym typeface="Anton"/>
              </a:rPr>
              <a:t> SELECT   CONSOLE,  YEAR(RELEASE_DATE) AS RELEASE_YEAR,  COUNT(*) AS GAME_COUNT FROM GAMES GROUP BY CONSOLE, YEAR(RELEASE_DATE) ORDER BY CONSOLE, RELEASE_YEAR;</a:t>
            </a:r>
          </a:p>
        </p:txBody>
      </p:sp>
      <p:sp>
        <p:nvSpPr>
          <p:cNvPr id="8" name="TextBox 8"/>
          <p:cNvSpPr txBox="1"/>
          <p:nvPr/>
        </p:nvSpPr>
        <p:spPr>
          <a:xfrm>
            <a:off x="10151231" y="1646396"/>
            <a:ext cx="7108069" cy="3189605"/>
          </a:xfrm>
          <a:prstGeom prst="rect">
            <a:avLst/>
          </a:prstGeom>
        </p:spPr>
        <p:txBody>
          <a:bodyPr lIns="0" tIns="0" rIns="0" bIns="0" rtlCol="0" anchor="t">
            <a:spAutoFit/>
          </a:bodyPr>
          <a:lstStyle/>
          <a:p>
            <a:pPr algn="ctr">
              <a:lnSpc>
                <a:spcPts val="3219"/>
              </a:lnSpc>
            </a:pPr>
            <a:r>
              <a:rPr lang="en-US" sz="2299">
                <a:solidFill>
                  <a:srgbClr val="05E4FB"/>
                </a:solidFill>
                <a:latin typeface="Anton"/>
                <a:ea typeface="Anton"/>
                <a:cs typeface="Anton"/>
                <a:sym typeface="Anton"/>
              </a:rPr>
              <a:t>  SELECT CASE </a:t>
            </a:r>
          </a:p>
          <a:p>
            <a:pPr algn="ctr">
              <a:lnSpc>
                <a:spcPts val="3219"/>
              </a:lnSpc>
            </a:pPr>
            <a:r>
              <a:rPr lang="en-US" sz="2299">
                <a:solidFill>
                  <a:srgbClr val="05E4FB"/>
                </a:solidFill>
                <a:latin typeface="Anton"/>
                <a:ea typeface="Anton"/>
                <a:cs typeface="Anton"/>
                <a:sym typeface="Anton"/>
              </a:rPr>
              <a:t>    WHEN critic_SCORE &gt;= 90 THEN 'EXCELLENT'</a:t>
            </a:r>
          </a:p>
          <a:p>
            <a:pPr algn="ctr">
              <a:lnSpc>
                <a:spcPts val="3219"/>
              </a:lnSpc>
            </a:pPr>
            <a:r>
              <a:rPr lang="en-US" sz="2299">
                <a:solidFill>
                  <a:srgbClr val="05E4FB"/>
                </a:solidFill>
                <a:latin typeface="Anton"/>
                <a:ea typeface="Anton"/>
                <a:cs typeface="Anton"/>
                <a:sym typeface="Anton"/>
              </a:rPr>
              <a:t>    WHEN CRITIC_SCORE &gt;= 75 THEN 'GOOD'</a:t>
            </a:r>
          </a:p>
          <a:p>
            <a:pPr algn="ctr">
              <a:lnSpc>
                <a:spcPts val="3219"/>
              </a:lnSpc>
              <a:spcBef>
                <a:spcPct val="0"/>
              </a:spcBef>
            </a:pPr>
            <a:r>
              <a:rPr lang="en-US" sz="2299">
                <a:solidFill>
                  <a:srgbClr val="05E4FB"/>
                </a:solidFill>
                <a:latin typeface="Anton"/>
                <a:ea typeface="Anton"/>
                <a:cs typeface="Anton"/>
                <a:sym typeface="Anton"/>
              </a:rPr>
              <a:t>    WHEN CRITIC_SCORE &gt;= 60 THEN 'AVERAGE'</a:t>
            </a:r>
          </a:p>
          <a:p>
            <a:pPr algn="ctr">
              <a:lnSpc>
                <a:spcPts val="3219"/>
              </a:lnSpc>
              <a:spcBef>
                <a:spcPct val="0"/>
              </a:spcBef>
            </a:pPr>
            <a:r>
              <a:rPr lang="en-US" sz="2299">
                <a:solidFill>
                  <a:srgbClr val="05E4FB"/>
                </a:solidFill>
                <a:latin typeface="Anton"/>
                <a:ea typeface="Anton"/>
                <a:cs typeface="Anton"/>
                <a:sym typeface="Anton"/>
              </a:rPr>
              <a:t>    ELSE 'POOR'</a:t>
            </a:r>
          </a:p>
          <a:p>
            <a:pPr algn="ctr">
              <a:lnSpc>
                <a:spcPts val="3219"/>
              </a:lnSpc>
              <a:spcBef>
                <a:spcPct val="0"/>
              </a:spcBef>
            </a:pPr>
            <a:r>
              <a:rPr lang="en-US" sz="2299">
                <a:solidFill>
                  <a:srgbClr val="05E4FB"/>
                </a:solidFill>
                <a:latin typeface="Anton"/>
                <a:ea typeface="Anton"/>
                <a:cs typeface="Anton"/>
                <a:sym typeface="Anton"/>
              </a:rPr>
              <a:t>  END AS SCORE_CATEGORY, COUNT(*) AS GAME_COUNT, ROUND(AVG(TOTAL_SALES), 2) AS AVG_SALES FROM GAMES GROUP BY SCORE_CATEGORY ORDER BY AVG_SALES DESC;</a:t>
            </a:r>
          </a:p>
        </p:txBody>
      </p:sp>
      <p:sp>
        <p:nvSpPr>
          <p:cNvPr id="9" name="TextBox 9"/>
          <p:cNvSpPr txBox="1"/>
          <p:nvPr/>
        </p:nvSpPr>
        <p:spPr>
          <a:xfrm>
            <a:off x="10347940" y="-66675"/>
            <a:ext cx="7104041" cy="1375156"/>
          </a:xfrm>
          <a:prstGeom prst="rect">
            <a:avLst/>
          </a:prstGeom>
        </p:spPr>
        <p:txBody>
          <a:bodyPr lIns="0" tIns="0" rIns="0" bIns="0" rtlCol="0" anchor="t">
            <a:spAutoFit/>
          </a:bodyPr>
          <a:lstStyle/>
          <a:p>
            <a:pPr algn="ctr">
              <a:lnSpc>
                <a:spcPts val="5578"/>
              </a:lnSpc>
              <a:spcBef>
                <a:spcPct val="0"/>
              </a:spcBef>
            </a:pPr>
            <a:r>
              <a:rPr lang="en-US" sz="3984">
                <a:solidFill>
                  <a:srgbClr val="9EFF1F"/>
                </a:solidFill>
                <a:latin typeface="Anton"/>
                <a:ea typeface="Anton"/>
                <a:cs typeface="Anton"/>
                <a:sym typeface="Anton"/>
              </a:rPr>
              <a:t>  HOW DO SCORE CATEGORIES AFFECT AVERAGE SALES</a:t>
            </a:r>
            <a:r>
              <a:rPr lang="en-US" sz="3984">
                <a:solidFill>
                  <a:srgbClr val="05E4FB"/>
                </a:solidFill>
                <a:latin typeface="Anton"/>
                <a:ea typeface="Anton"/>
                <a:cs typeface="Anton"/>
                <a:sym typeface="Anton"/>
              </a:rPr>
              <a:t>❓</a:t>
            </a:r>
          </a:p>
        </p:txBody>
      </p:sp>
      <p:sp>
        <p:nvSpPr>
          <p:cNvPr id="10" name="TextBox 10"/>
          <p:cNvSpPr txBox="1"/>
          <p:nvPr/>
        </p:nvSpPr>
        <p:spPr>
          <a:xfrm>
            <a:off x="1028700" y="5038725"/>
            <a:ext cx="7104041" cy="1766317"/>
          </a:xfrm>
          <a:prstGeom prst="rect">
            <a:avLst/>
          </a:prstGeom>
        </p:spPr>
        <p:txBody>
          <a:bodyPr lIns="0" tIns="0" rIns="0" bIns="0" rtlCol="0" anchor="t">
            <a:spAutoFit/>
          </a:bodyPr>
          <a:lstStyle/>
          <a:p>
            <a:pPr algn="ctr">
              <a:lnSpc>
                <a:spcPts val="7118"/>
              </a:lnSpc>
              <a:spcBef>
                <a:spcPct val="0"/>
              </a:spcBef>
            </a:pPr>
            <a:r>
              <a:rPr lang="en-US" sz="5084">
                <a:solidFill>
                  <a:srgbClr val="9EFF1F"/>
                </a:solidFill>
                <a:latin typeface="Anton"/>
                <a:ea typeface="Anton"/>
                <a:cs typeface="Anton"/>
                <a:sym typeface="Anton"/>
              </a:rPr>
              <a:t>CONSOLE-WISE YEARLY GAME COUNT</a:t>
            </a:r>
            <a:r>
              <a:rPr lang="en-US" sz="5084">
                <a:solidFill>
                  <a:srgbClr val="05E4FB"/>
                </a:solidFill>
                <a:latin typeface="Anton"/>
                <a:ea typeface="Anton"/>
                <a:cs typeface="Anton"/>
                <a:sym typeface="Anton"/>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87701"/>
            <a:ext cx="9237809" cy="5170962"/>
          </a:xfrm>
          <a:custGeom>
            <a:avLst/>
            <a:gdLst/>
            <a:ahLst/>
            <a:cxnLst/>
            <a:rect l="l" t="t" r="r" b="b"/>
            <a:pathLst>
              <a:path w="9237809" h="5170962">
                <a:moveTo>
                  <a:pt x="0" y="0"/>
                </a:moveTo>
                <a:lnTo>
                  <a:pt x="9237809" y="0"/>
                </a:lnTo>
                <a:lnTo>
                  <a:pt x="9237809" y="5170962"/>
                </a:lnTo>
                <a:lnTo>
                  <a:pt x="0" y="5170962"/>
                </a:lnTo>
                <a:lnTo>
                  <a:pt x="0" y="0"/>
                </a:lnTo>
                <a:close/>
              </a:path>
            </a:pathLst>
          </a:custGeom>
          <a:blipFill>
            <a:blip r:embed="rId4"/>
            <a:stretch>
              <a:fillRect l="-1853" r="-18094"/>
            </a:stretch>
          </a:blipFill>
        </p:spPr>
      </p:sp>
      <p:sp>
        <p:nvSpPr>
          <p:cNvPr id="6" name="Freeform 6"/>
          <p:cNvSpPr/>
          <p:nvPr/>
        </p:nvSpPr>
        <p:spPr>
          <a:xfrm>
            <a:off x="9237809" y="5143500"/>
            <a:ext cx="9050191" cy="5122904"/>
          </a:xfrm>
          <a:custGeom>
            <a:avLst/>
            <a:gdLst/>
            <a:ahLst/>
            <a:cxnLst/>
            <a:rect l="l" t="t" r="r" b="b"/>
            <a:pathLst>
              <a:path w="9050191" h="5122904">
                <a:moveTo>
                  <a:pt x="0" y="0"/>
                </a:moveTo>
                <a:lnTo>
                  <a:pt x="9050191" y="0"/>
                </a:lnTo>
                <a:lnTo>
                  <a:pt x="9050191" y="5122904"/>
                </a:lnTo>
                <a:lnTo>
                  <a:pt x="0" y="5122904"/>
                </a:lnTo>
                <a:lnTo>
                  <a:pt x="0" y="0"/>
                </a:lnTo>
                <a:close/>
              </a:path>
            </a:pathLst>
          </a:custGeom>
          <a:blipFill>
            <a:blip r:embed="rId5"/>
            <a:stretch>
              <a:fillRect l="-1979" r="-20094"/>
            </a:stretch>
          </a:blipFill>
        </p:spPr>
      </p:sp>
      <p:sp>
        <p:nvSpPr>
          <p:cNvPr id="7" name="TextBox 7"/>
          <p:cNvSpPr txBox="1"/>
          <p:nvPr/>
        </p:nvSpPr>
        <p:spPr>
          <a:xfrm>
            <a:off x="1028700" y="6918684"/>
            <a:ext cx="7108069" cy="3347721"/>
          </a:xfrm>
          <a:prstGeom prst="rect">
            <a:avLst/>
          </a:prstGeom>
        </p:spPr>
        <p:txBody>
          <a:bodyPr lIns="0" tIns="0" rIns="0" bIns="0" rtlCol="0" anchor="t">
            <a:spAutoFit/>
          </a:bodyPr>
          <a:lstStyle/>
          <a:p>
            <a:pPr algn="ctr">
              <a:lnSpc>
                <a:spcPts val="4479"/>
              </a:lnSpc>
            </a:pPr>
            <a:r>
              <a:rPr lang="en-US" sz="3199">
                <a:solidFill>
                  <a:srgbClr val="05E4FB"/>
                </a:solidFill>
                <a:latin typeface="Anton"/>
                <a:ea typeface="Anton"/>
                <a:cs typeface="Anton"/>
                <a:sym typeface="Anton"/>
              </a:rPr>
              <a:t>SELECT PUBLISHER, COUNT(*) AS TOTAL_GAMES,</a:t>
            </a:r>
          </a:p>
          <a:p>
            <a:pPr algn="ctr">
              <a:lnSpc>
                <a:spcPts val="4479"/>
              </a:lnSpc>
              <a:spcBef>
                <a:spcPct val="0"/>
              </a:spcBef>
            </a:pPr>
            <a:r>
              <a:rPr lang="en-US" sz="3199">
                <a:solidFill>
                  <a:srgbClr val="05E4FB"/>
                </a:solidFill>
                <a:latin typeface="Anton"/>
                <a:ea typeface="Anton"/>
                <a:cs typeface="Anton"/>
                <a:sym typeface="Anton"/>
              </a:rPr>
              <a:t>  ROUND(AVG(CRITIC_SCORE), 2) AS AVG_SCORE,</a:t>
            </a:r>
          </a:p>
          <a:p>
            <a:pPr algn="ctr">
              <a:lnSpc>
                <a:spcPts val="4479"/>
              </a:lnSpc>
              <a:spcBef>
                <a:spcPct val="0"/>
              </a:spcBef>
            </a:pPr>
            <a:r>
              <a:rPr lang="en-US" sz="3199">
                <a:solidFill>
                  <a:srgbClr val="05E4FB"/>
                </a:solidFill>
                <a:latin typeface="Anton"/>
                <a:ea typeface="Anton"/>
                <a:cs typeface="Anton"/>
                <a:sym typeface="Anton"/>
              </a:rPr>
              <a:t>  ROUND(SUM(TOTAL_SALES), 2) AS TOTAL_SALES FROM GAMES GROUP BY PUBLISHER HAVING COUNT(*) &gt; 5 ORDER BY TOTAL_SALES DESC;</a:t>
            </a:r>
          </a:p>
        </p:txBody>
      </p:sp>
      <p:sp>
        <p:nvSpPr>
          <p:cNvPr id="8" name="TextBox 8"/>
          <p:cNvSpPr txBox="1"/>
          <p:nvPr/>
        </p:nvSpPr>
        <p:spPr>
          <a:xfrm>
            <a:off x="10151231" y="1784709"/>
            <a:ext cx="7108069" cy="3107055"/>
          </a:xfrm>
          <a:prstGeom prst="rect">
            <a:avLst/>
          </a:prstGeom>
        </p:spPr>
        <p:txBody>
          <a:bodyPr lIns="0" tIns="0" rIns="0" bIns="0" rtlCol="0" anchor="t">
            <a:spAutoFit/>
          </a:bodyPr>
          <a:lstStyle/>
          <a:p>
            <a:pPr algn="ctr">
              <a:lnSpc>
                <a:spcPts val="3639"/>
              </a:lnSpc>
              <a:spcBef>
                <a:spcPct val="0"/>
              </a:spcBef>
            </a:pPr>
            <a:r>
              <a:rPr lang="en-US" sz="2599">
                <a:solidFill>
                  <a:srgbClr val="05E4FB"/>
                </a:solidFill>
                <a:latin typeface="Anton"/>
                <a:ea typeface="Anton"/>
                <a:cs typeface="Anton"/>
                <a:sym typeface="Anton"/>
              </a:rPr>
              <a:t>  SELECT   title,  total_SALES,  ROUND(NA_SALES + JP_SALES + PAL_SALES + OTHER_SALES,2 ) AS REGIONAL_TOTAL,</a:t>
            </a:r>
          </a:p>
          <a:p>
            <a:pPr algn="ctr">
              <a:lnSpc>
                <a:spcPts val="3499"/>
              </a:lnSpc>
              <a:spcBef>
                <a:spcPct val="0"/>
              </a:spcBef>
            </a:pPr>
            <a:r>
              <a:rPr lang="en-US" sz="2499">
                <a:solidFill>
                  <a:srgbClr val="05E4FB"/>
                </a:solidFill>
                <a:latin typeface="Anton"/>
                <a:ea typeface="Anton"/>
                <a:cs typeface="Anton"/>
                <a:sym typeface="Anton"/>
              </a:rPr>
              <a:t>  ROUND(TOTAL_SALES - (NA_SALES + JP_SALES + PAL_SALES + OTHER_SALES), )AS DISCREPANCY FROM GAMES</a:t>
            </a:r>
          </a:p>
          <a:p>
            <a:pPr algn="ctr">
              <a:lnSpc>
                <a:spcPts val="3499"/>
              </a:lnSpc>
              <a:spcBef>
                <a:spcPct val="0"/>
              </a:spcBef>
            </a:pPr>
            <a:r>
              <a:rPr lang="en-US" sz="2499">
                <a:solidFill>
                  <a:srgbClr val="05E4FB"/>
                </a:solidFill>
                <a:latin typeface="Anton"/>
                <a:ea typeface="Anton"/>
                <a:cs typeface="Anton"/>
                <a:sym typeface="Anton"/>
              </a:rPr>
              <a:t>WHERE ROUND(NA_SALES + JP_SALES + PAL_SALES + OTHER_SALES, 2) != ROUND(TOTAL_SALES, 2);</a:t>
            </a:r>
          </a:p>
        </p:txBody>
      </p:sp>
      <p:sp>
        <p:nvSpPr>
          <p:cNvPr id="9" name="TextBox 9"/>
          <p:cNvSpPr txBox="1"/>
          <p:nvPr/>
        </p:nvSpPr>
        <p:spPr>
          <a:xfrm>
            <a:off x="10347940" y="-76200"/>
            <a:ext cx="7104041" cy="1420241"/>
          </a:xfrm>
          <a:prstGeom prst="rect">
            <a:avLst/>
          </a:prstGeom>
        </p:spPr>
        <p:txBody>
          <a:bodyPr lIns="0" tIns="0" rIns="0" bIns="0" rtlCol="0" anchor="t">
            <a:spAutoFit/>
          </a:bodyPr>
          <a:lstStyle/>
          <a:p>
            <a:pPr algn="ctr">
              <a:lnSpc>
                <a:spcPts val="5718"/>
              </a:lnSpc>
              <a:spcBef>
                <a:spcPct val="0"/>
              </a:spcBef>
            </a:pPr>
            <a:r>
              <a:rPr lang="en-US" sz="4084">
                <a:solidFill>
                  <a:srgbClr val="9EFF1F"/>
                </a:solidFill>
                <a:latin typeface="Anton"/>
                <a:ea typeface="Anton"/>
                <a:cs typeface="Anton"/>
                <a:sym typeface="Anton"/>
              </a:rPr>
              <a:t> WHICH GAMES HAVE SALES DATA DISCREPANCIES</a:t>
            </a:r>
            <a:r>
              <a:rPr lang="en-US" sz="4084">
                <a:solidFill>
                  <a:srgbClr val="05E4FB"/>
                </a:solidFill>
                <a:latin typeface="Anton"/>
                <a:ea typeface="Anton"/>
                <a:cs typeface="Anton"/>
                <a:sym typeface="Anton"/>
              </a:rPr>
              <a:t>❓</a:t>
            </a:r>
          </a:p>
        </p:txBody>
      </p:sp>
      <p:sp>
        <p:nvSpPr>
          <p:cNvPr id="10" name="TextBox 10"/>
          <p:cNvSpPr txBox="1"/>
          <p:nvPr/>
        </p:nvSpPr>
        <p:spPr>
          <a:xfrm>
            <a:off x="1028700" y="5076825"/>
            <a:ext cx="7104041" cy="1375156"/>
          </a:xfrm>
          <a:prstGeom prst="rect">
            <a:avLst/>
          </a:prstGeom>
        </p:spPr>
        <p:txBody>
          <a:bodyPr lIns="0" tIns="0" rIns="0" bIns="0" rtlCol="0" anchor="t">
            <a:spAutoFit/>
          </a:bodyPr>
          <a:lstStyle/>
          <a:p>
            <a:pPr algn="ctr">
              <a:lnSpc>
                <a:spcPts val="5578"/>
              </a:lnSpc>
              <a:spcBef>
                <a:spcPct val="0"/>
              </a:spcBef>
            </a:pPr>
            <a:r>
              <a:rPr lang="en-US" sz="3984">
                <a:solidFill>
                  <a:srgbClr val="9EFF1F"/>
                </a:solidFill>
                <a:latin typeface="Anton"/>
                <a:ea typeface="Anton"/>
                <a:cs typeface="Anton"/>
                <a:sym typeface="Anton"/>
              </a:rPr>
              <a:t> TOP PUBLISHERS BY SALES AND SCORE</a:t>
            </a:r>
            <a:r>
              <a:rPr lang="en-US" sz="3984">
                <a:solidFill>
                  <a:srgbClr val="05E4FB"/>
                </a:solidFill>
                <a:latin typeface="Anton"/>
                <a:ea typeface="Anton"/>
                <a:cs typeface="Anton"/>
                <a:sym typeface="Anton"/>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93809"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r="-15586" b="-3495"/>
            </a:stretch>
          </a:blipFill>
        </p:spPr>
      </p:sp>
      <p:sp>
        <p:nvSpPr>
          <p:cNvPr id="6" name="Freeform 6"/>
          <p:cNvSpPr/>
          <p:nvPr/>
        </p:nvSpPr>
        <p:spPr>
          <a:xfrm>
            <a:off x="9180170" y="5143500"/>
            <a:ext cx="9107830" cy="5143500"/>
          </a:xfrm>
          <a:custGeom>
            <a:avLst/>
            <a:gdLst/>
            <a:ahLst/>
            <a:cxnLst/>
            <a:rect l="l" t="t" r="r" b="b"/>
            <a:pathLst>
              <a:path w="9107830" h="5143500">
                <a:moveTo>
                  <a:pt x="0" y="0"/>
                </a:moveTo>
                <a:lnTo>
                  <a:pt x="9107830" y="0"/>
                </a:lnTo>
                <a:lnTo>
                  <a:pt x="9107830" y="5143500"/>
                </a:lnTo>
                <a:lnTo>
                  <a:pt x="0" y="5143500"/>
                </a:lnTo>
                <a:lnTo>
                  <a:pt x="0" y="0"/>
                </a:lnTo>
                <a:close/>
              </a:path>
            </a:pathLst>
          </a:custGeom>
          <a:blipFill>
            <a:blip r:embed="rId5"/>
            <a:stretch>
              <a:fillRect l="-5221" r="-20495"/>
            </a:stretch>
          </a:blipFill>
        </p:spPr>
      </p:sp>
      <p:sp>
        <p:nvSpPr>
          <p:cNvPr id="7" name="TextBox 7"/>
          <p:cNvSpPr txBox="1"/>
          <p:nvPr/>
        </p:nvSpPr>
        <p:spPr>
          <a:xfrm>
            <a:off x="1028700" y="6702321"/>
            <a:ext cx="7108069" cy="3453131"/>
          </a:xfrm>
          <a:prstGeom prst="rect">
            <a:avLst/>
          </a:prstGeom>
        </p:spPr>
        <p:txBody>
          <a:bodyPr lIns="0" tIns="0" rIns="0" bIns="0" rtlCol="0" anchor="t">
            <a:spAutoFit/>
          </a:bodyPr>
          <a:lstStyle/>
          <a:p>
            <a:pPr algn="ctr">
              <a:lnSpc>
                <a:spcPts val="3919"/>
              </a:lnSpc>
              <a:spcBef>
                <a:spcPct val="0"/>
              </a:spcBef>
            </a:pPr>
            <a:r>
              <a:rPr lang="en-US" sz="2799">
                <a:solidFill>
                  <a:srgbClr val="05E4FB"/>
                </a:solidFill>
                <a:latin typeface="Anton"/>
                <a:ea typeface="Anton"/>
                <a:cs typeface="Anton"/>
                <a:sym typeface="Anton"/>
              </a:rPr>
              <a:t>SELECT TITLE, ROUND((NA_SALES / TOTAL_SALES) * 100, 2) AS NA_PCT, ROUND((JP_SALES / TOTAL_SALES) * 100, 2) AS JP_PCT, ROUND((PAL_SALES / TOTAL_SALES) * 100, 2) AS PAL_PCT,</a:t>
            </a:r>
          </a:p>
          <a:p>
            <a:pPr algn="ctr">
              <a:lnSpc>
                <a:spcPts val="3919"/>
              </a:lnSpc>
              <a:spcBef>
                <a:spcPct val="0"/>
              </a:spcBef>
            </a:pPr>
            <a:r>
              <a:rPr lang="en-US" sz="2799">
                <a:solidFill>
                  <a:srgbClr val="05E4FB"/>
                </a:solidFill>
                <a:latin typeface="Anton"/>
                <a:ea typeface="Anton"/>
                <a:cs typeface="Anton"/>
                <a:sym typeface="Anton"/>
              </a:rPr>
              <a:t>ROUND((OTHER_SALES / TOTAL_SALES) * 100, 2) AS OTHER_PCT FROM GAMES WHERE TOTAL_SALES &gt; 0 ORDER BY NA_PCT DESC;</a:t>
            </a:r>
          </a:p>
        </p:txBody>
      </p:sp>
      <p:sp>
        <p:nvSpPr>
          <p:cNvPr id="8" name="TextBox 8"/>
          <p:cNvSpPr txBox="1"/>
          <p:nvPr/>
        </p:nvSpPr>
        <p:spPr>
          <a:xfrm>
            <a:off x="10151231" y="1784709"/>
            <a:ext cx="7108069" cy="3114676"/>
          </a:xfrm>
          <a:prstGeom prst="rect">
            <a:avLst/>
          </a:prstGeom>
        </p:spPr>
        <p:txBody>
          <a:bodyPr lIns="0" tIns="0" rIns="0" bIns="0" rtlCol="0" anchor="t">
            <a:spAutoFit/>
          </a:bodyPr>
          <a:lstStyle/>
          <a:p>
            <a:pPr algn="ctr">
              <a:lnSpc>
                <a:spcPts val="4199"/>
              </a:lnSpc>
              <a:spcBef>
                <a:spcPct val="0"/>
              </a:spcBef>
            </a:pPr>
            <a:r>
              <a:rPr lang="en-US" sz="2999">
                <a:solidFill>
                  <a:srgbClr val="05E4FB"/>
                </a:solidFill>
                <a:latin typeface="Anton"/>
                <a:ea typeface="Anton"/>
                <a:cs typeface="Anton"/>
                <a:sym typeface="Anton"/>
              </a:rPr>
              <a:t>  SELECT G1.CONSOLE, G1.TITLE, G1.CRITIC_SCORE, G1.TOTAL_SALES</a:t>
            </a:r>
          </a:p>
          <a:p>
            <a:pPr algn="ctr">
              <a:lnSpc>
                <a:spcPts val="4199"/>
              </a:lnSpc>
              <a:spcBef>
                <a:spcPct val="0"/>
              </a:spcBef>
            </a:pPr>
            <a:r>
              <a:rPr lang="en-US" sz="2999">
                <a:solidFill>
                  <a:srgbClr val="05E4FB"/>
                </a:solidFill>
                <a:latin typeface="Anton"/>
                <a:ea typeface="Anton"/>
                <a:cs typeface="Anton"/>
                <a:sym typeface="Anton"/>
              </a:rPr>
              <a:t>FROM GAMES G1 WHERE (CRITIC_SCORE + TOTAL_SALES) = ( SELECT MAX(CRITIC_SCORE + TOTAL_SALES)  FROM GAMES G2  WHERE G1.CONSOLE = G2.CONSOLE);</a:t>
            </a:r>
          </a:p>
        </p:txBody>
      </p:sp>
      <p:sp>
        <p:nvSpPr>
          <p:cNvPr id="9" name="TextBox 9"/>
          <p:cNvSpPr txBox="1"/>
          <p:nvPr/>
        </p:nvSpPr>
        <p:spPr>
          <a:xfrm>
            <a:off x="10347940" y="-57150"/>
            <a:ext cx="7104041" cy="1135761"/>
          </a:xfrm>
          <a:prstGeom prst="rect">
            <a:avLst/>
          </a:prstGeom>
        </p:spPr>
        <p:txBody>
          <a:bodyPr lIns="0" tIns="0" rIns="0" bIns="0" rtlCol="0" anchor="t">
            <a:spAutoFit/>
          </a:bodyPr>
          <a:lstStyle/>
          <a:p>
            <a:pPr algn="ctr">
              <a:lnSpc>
                <a:spcPts val="4599"/>
              </a:lnSpc>
              <a:spcBef>
                <a:spcPct val="0"/>
              </a:spcBef>
            </a:pPr>
            <a:r>
              <a:rPr lang="en-US" sz="3285">
                <a:solidFill>
                  <a:srgbClr val="9EFF1F"/>
                </a:solidFill>
                <a:latin typeface="Anton"/>
                <a:ea typeface="Anton"/>
                <a:cs typeface="Anton"/>
                <a:sym typeface="Anton"/>
              </a:rPr>
              <a:t>WHICH GAME HAS THE HIGHEST (CRITIC SCORE + TOTAL SALES) ON EACH CONSOLE ❓</a:t>
            </a:r>
          </a:p>
        </p:txBody>
      </p:sp>
      <p:sp>
        <p:nvSpPr>
          <p:cNvPr id="10" name="TextBox 10"/>
          <p:cNvSpPr txBox="1"/>
          <p:nvPr/>
        </p:nvSpPr>
        <p:spPr>
          <a:xfrm>
            <a:off x="1028700" y="5086350"/>
            <a:ext cx="7104041" cy="1100201"/>
          </a:xfrm>
          <a:prstGeom prst="rect">
            <a:avLst/>
          </a:prstGeom>
        </p:spPr>
        <p:txBody>
          <a:bodyPr lIns="0" tIns="0" rIns="0" bIns="0" rtlCol="0" anchor="t">
            <a:spAutoFit/>
          </a:bodyPr>
          <a:lstStyle/>
          <a:p>
            <a:pPr algn="ctr">
              <a:lnSpc>
                <a:spcPts val="4459"/>
              </a:lnSpc>
              <a:spcBef>
                <a:spcPct val="0"/>
              </a:spcBef>
            </a:pPr>
            <a:r>
              <a:rPr lang="en-US" sz="3185">
                <a:solidFill>
                  <a:srgbClr val="9EFF1F"/>
                </a:solidFill>
                <a:latin typeface="Anton"/>
                <a:ea typeface="Anton"/>
                <a:cs typeface="Anton"/>
                <a:sym typeface="Anton"/>
              </a:rPr>
              <a:t> "WHICH GAMES HAD THE HIGHEST PERCENTAGE OF SALES IN NORTH AMERICA</a:t>
            </a:r>
            <a:r>
              <a:rPr lang="en-US" sz="3185">
                <a:solidFill>
                  <a:srgbClr val="05E4FB"/>
                </a:solidFill>
                <a:latin typeface="Anton"/>
                <a:ea typeface="Anton"/>
                <a:cs typeface="Anton"/>
                <a:sym typeface="Anton"/>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69565"/>
          </a:xfrm>
          <a:custGeom>
            <a:avLst/>
            <a:gdLst/>
            <a:ahLst/>
            <a:cxnLst/>
            <a:rect l="l" t="t" r="r" b="b"/>
            <a:pathLst>
              <a:path w="9237809" h="5069565">
                <a:moveTo>
                  <a:pt x="0" y="0"/>
                </a:moveTo>
                <a:lnTo>
                  <a:pt x="9237809" y="0"/>
                </a:lnTo>
                <a:lnTo>
                  <a:pt x="9237809" y="5069565"/>
                </a:lnTo>
                <a:lnTo>
                  <a:pt x="0" y="5069565"/>
                </a:lnTo>
                <a:lnTo>
                  <a:pt x="0" y="0"/>
                </a:lnTo>
                <a:close/>
              </a:path>
            </a:pathLst>
          </a:custGeom>
          <a:blipFill>
            <a:blip r:embed="rId4"/>
            <a:stretch>
              <a:fillRect l="-370" r="-370" b="-21720"/>
            </a:stretch>
          </a:blipFill>
        </p:spPr>
      </p:sp>
      <p:sp>
        <p:nvSpPr>
          <p:cNvPr id="6" name="Freeform 6"/>
          <p:cNvSpPr/>
          <p:nvPr/>
        </p:nvSpPr>
        <p:spPr>
          <a:xfrm>
            <a:off x="9237809" y="5143500"/>
            <a:ext cx="9050191" cy="5143500"/>
          </a:xfrm>
          <a:custGeom>
            <a:avLst/>
            <a:gdLst/>
            <a:ahLst/>
            <a:cxnLst/>
            <a:rect l="l" t="t" r="r" b="b"/>
            <a:pathLst>
              <a:path w="9050191" h="5143500">
                <a:moveTo>
                  <a:pt x="0" y="0"/>
                </a:moveTo>
                <a:lnTo>
                  <a:pt x="9050191" y="0"/>
                </a:lnTo>
                <a:lnTo>
                  <a:pt x="9050191" y="5143500"/>
                </a:lnTo>
                <a:lnTo>
                  <a:pt x="0" y="5143500"/>
                </a:lnTo>
                <a:lnTo>
                  <a:pt x="0" y="0"/>
                </a:lnTo>
                <a:close/>
              </a:path>
            </a:pathLst>
          </a:custGeom>
          <a:blipFill>
            <a:blip r:embed="rId5"/>
            <a:stretch>
              <a:fillRect r="-17285" b="-9030"/>
            </a:stretch>
          </a:blipFill>
        </p:spPr>
      </p:sp>
      <p:sp>
        <p:nvSpPr>
          <p:cNvPr id="7" name="TextBox 7"/>
          <p:cNvSpPr txBox="1"/>
          <p:nvPr/>
        </p:nvSpPr>
        <p:spPr>
          <a:xfrm>
            <a:off x="1024672" y="7246542"/>
            <a:ext cx="7108069" cy="2784476"/>
          </a:xfrm>
          <a:prstGeom prst="rect">
            <a:avLst/>
          </a:prstGeom>
        </p:spPr>
        <p:txBody>
          <a:bodyPr lIns="0" tIns="0" rIns="0" bIns="0" rtlCol="0" anchor="t">
            <a:spAutoFit/>
          </a:bodyPr>
          <a:lstStyle/>
          <a:p>
            <a:pPr algn="ctr">
              <a:lnSpc>
                <a:spcPts val="5599"/>
              </a:lnSpc>
              <a:spcBef>
                <a:spcPct val="0"/>
              </a:spcBef>
            </a:pPr>
            <a:r>
              <a:rPr lang="en-US" sz="3999">
                <a:solidFill>
                  <a:srgbClr val="05E4FB"/>
                </a:solidFill>
                <a:latin typeface="Anton"/>
                <a:ea typeface="Anton"/>
                <a:cs typeface="Anton"/>
                <a:sym typeface="Anton"/>
              </a:rPr>
              <a:t>SELECT TITLE, CRITIC_SCORE, TOTAL_SALES FROM GAMES WHERE CRITIC_SCORE &lt;= 90 AND TOTAL_SALES &lt; 2.00 ORDER BY CRITIC_SCORE DESC;</a:t>
            </a:r>
          </a:p>
        </p:txBody>
      </p:sp>
      <p:sp>
        <p:nvSpPr>
          <p:cNvPr id="8" name="TextBox 8"/>
          <p:cNvSpPr txBox="1"/>
          <p:nvPr/>
        </p:nvSpPr>
        <p:spPr>
          <a:xfrm>
            <a:off x="10151231" y="1756134"/>
            <a:ext cx="7108069" cy="3313431"/>
          </a:xfrm>
          <a:prstGeom prst="rect">
            <a:avLst/>
          </a:prstGeom>
        </p:spPr>
        <p:txBody>
          <a:bodyPr lIns="0" tIns="0" rIns="0" bIns="0" rtlCol="0" anchor="t">
            <a:spAutoFit/>
          </a:bodyPr>
          <a:lstStyle/>
          <a:p>
            <a:pPr algn="ctr">
              <a:lnSpc>
                <a:spcPts val="5319"/>
              </a:lnSpc>
              <a:spcBef>
                <a:spcPct val="0"/>
              </a:spcBef>
            </a:pPr>
            <a:r>
              <a:rPr lang="en-US" sz="3799">
                <a:solidFill>
                  <a:srgbClr val="05E4FB"/>
                </a:solidFill>
                <a:latin typeface="Anton"/>
                <a:ea typeface="Anton"/>
                <a:cs typeface="Anton"/>
                <a:sym typeface="Anton"/>
              </a:rPr>
              <a:t>SELECT   GENRE,  YEAR(RELEASE_DATE) AS YEAR,  COUNT(*) AS GAME_COUNT FROM GAMES GROUP BY GENRE, YEAR(RELEASE_DATE) ORDER BY GENRE, YEAR;</a:t>
            </a:r>
          </a:p>
        </p:txBody>
      </p:sp>
      <p:sp>
        <p:nvSpPr>
          <p:cNvPr id="9" name="TextBox 9"/>
          <p:cNvSpPr txBox="1"/>
          <p:nvPr/>
        </p:nvSpPr>
        <p:spPr>
          <a:xfrm>
            <a:off x="10347940" y="-66675"/>
            <a:ext cx="7104041" cy="1375156"/>
          </a:xfrm>
          <a:prstGeom prst="rect">
            <a:avLst/>
          </a:prstGeom>
        </p:spPr>
        <p:txBody>
          <a:bodyPr lIns="0" tIns="0" rIns="0" bIns="0" rtlCol="0" anchor="t">
            <a:spAutoFit/>
          </a:bodyPr>
          <a:lstStyle/>
          <a:p>
            <a:pPr algn="ctr">
              <a:lnSpc>
                <a:spcPts val="5578"/>
              </a:lnSpc>
              <a:spcBef>
                <a:spcPct val="0"/>
              </a:spcBef>
            </a:pPr>
            <a:r>
              <a:rPr lang="en-US" sz="3984">
                <a:solidFill>
                  <a:srgbClr val="9EFF1F"/>
                </a:solidFill>
                <a:latin typeface="Anton"/>
                <a:ea typeface="Anton"/>
                <a:cs typeface="Anton"/>
                <a:sym typeface="Anton"/>
              </a:rPr>
              <a:t> HOW MANY GAMES WERE RELEASED PER GENRE EACH YEAR</a:t>
            </a:r>
            <a:r>
              <a:rPr lang="en-US" sz="3984">
                <a:solidFill>
                  <a:srgbClr val="05E4FB"/>
                </a:solidFill>
                <a:latin typeface="Anton"/>
                <a:ea typeface="Anton"/>
                <a:cs typeface="Anton"/>
                <a:sym typeface="Anton"/>
              </a:rPr>
              <a:t>❓</a:t>
            </a:r>
          </a:p>
        </p:txBody>
      </p:sp>
      <p:sp>
        <p:nvSpPr>
          <p:cNvPr id="10" name="TextBox 10"/>
          <p:cNvSpPr txBox="1"/>
          <p:nvPr/>
        </p:nvSpPr>
        <p:spPr>
          <a:xfrm>
            <a:off x="1028700" y="5076825"/>
            <a:ext cx="7104041" cy="1970786"/>
          </a:xfrm>
          <a:prstGeom prst="rect">
            <a:avLst/>
          </a:prstGeom>
        </p:spPr>
        <p:txBody>
          <a:bodyPr lIns="0" tIns="0" rIns="0" bIns="0" rtlCol="0" anchor="t">
            <a:spAutoFit/>
          </a:bodyPr>
          <a:lstStyle/>
          <a:p>
            <a:pPr algn="ctr">
              <a:lnSpc>
                <a:spcPts val="5298"/>
              </a:lnSpc>
              <a:spcBef>
                <a:spcPct val="0"/>
              </a:spcBef>
            </a:pPr>
            <a:r>
              <a:rPr lang="en-US" sz="3784">
                <a:solidFill>
                  <a:srgbClr val="9EFF1F"/>
                </a:solidFill>
                <a:latin typeface="Anton"/>
                <a:ea typeface="Anton"/>
                <a:cs typeface="Anton"/>
                <a:sym typeface="Anton"/>
              </a:rPr>
              <a:t> WHICH GAMES HAD CRITIC SCORES ≤ 90 AND SOLD LESS THAN 2 MILLION UNITS</a:t>
            </a:r>
            <a:r>
              <a:rPr lang="en-US" sz="3784">
                <a:solidFill>
                  <a:srgbClr val="05E4FB"/>
                </a:solidFill>
                <a:latin typeface="Anton"/>
                <a:ea typeface="Anton"/>
                <a:cs typeface="Anton"/>
                <a:sym typeface="Anton"/>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1004960" y="-798408"/>
            <a:ext cx="10670283" cy="5881668"/>
          </a:xfrm>
          <a:custGeom>
            <a:avLst/>
            <a:gdLst/>
            <a:ahLst/>
            <a:cxnLst/>
            <a:rect l="l" t="t" r="r" b="b"/>
            <a:pathLst>
              <a:path w="10670283" h="5881668">
                <a:moveTo>
                  <a:pt x="0" y="0"/>
                </a:moveTo>
                <a:lnTo>
                  <a:pt x="10670283" y="0"/>
                </a:lnTo>
                <a:lnTo>
                  <a:pt x="10670283" y="5881669"/>
                </a:lnTo>
                <a:lnTo>
                  <a:pt x="0" y="5881669"/>
                </a:lnTo>
                <a:lnTo>
                  <a:pt x="0" y="0"/>
                </a:lnTo>
                <a:close/>
              </a:path>
            </a:pathLst>
          </a:custGeom>
          <a:blipFill>
            <a:blip r:embed="rId4"/>
            <a:stretch>
              <a:fillRect/>
            </a:stretch>
          </a:blipFill>
        </p:spPr>
      </p:sp>
      <p:sp>
        <p:nvSpPr>
          <p:cNvPr id="6" name="Freeform 6"/>
          <p:cNvSpPr/>
          <p:nvPr/>
        </p:nvSpPr>
        <p:spPr>
          <a:xfrm>
            <a:off x="9665323" y="5207086"/>
            <a:ext cx="7404236" cy="5283932"/>
          </a:xfrm>
          <a:custGeom>
            <a:avLst/>
            <a:gdLst/>
            <a:ahLst/>
            <a:cxnLst/>
            <a:rect l="l" t="t" r="r" b="b"/>
            <a:pathLst>
              <a:path w="7404236" h="5283932">
                <a:moveTo>
                  <a:pt x="0" y="0"/>
                </a:moveTo>
                <a:lnTo>
                  <a:pt x="7404235" y="0"/>
                </a:lnTo>
                <a:lnTo>
                  <a:pt x="7404235" y="5283932"/>
                </a:lnTo>
                <a:lnTo>
                  <a:pt x="0" y="5283932"/>
                </a:lnTo>
                <a:lnTo>
                  <a:pt x="0" y="0"/>
                </a:lnTo>
                <a:close/>
              </a:path>
            </a:pathLst>
          </a:custGeom>
          <a:blipFill>
            <a:blip r:embed="rId5"/>
            <a:stretch>
              <a:fillRect/>
            </a:stretch>
          </a:blipFill>
        </p:spPr>
      </p:sp>
      <p:sp>
        <p:nvSpPr>
          <p:cNvPr id="7" name="TextBox 7"/>
          <p:cNvSpPr txBox="1"/>
          <p:nvPr/>
        </p:nvSpPr>
        <p:spPr>
          <a:xfrm>
            <a:off x="1064870" y="6492048"/>
            <a:ext cx="7108069" cy="3583941"/>
          </a:xfrm>
          <a:prstGeom prst="rect">
            <a:avLst/>
          </a:prstGeom>
        </p:spPr>
        <p:txBody>
          <a:bodyPr lIns="0" tIns="0" rIns="0" bIns="0" rtlCol="0" anchor="t">
            <a:spAutoFit/>
          </a:bodyPr>
          <a:lstStyle/>
          <a:p>
            <a:pPr algn="ctr">
              <a:lnSpc>
                <a:spcPts val="4059"/>
              </a:lnSpc>
            </a:pPr>
            <a:r>
              <a:rPr lang="en-US" sz="2899">
                <a:solidFill>
                  <a:srgbClr val="05E4FB"/>
                </a:solidFill>
                <a:latin typeface="Anton"/>
                <a:ea typeface="Anton"/>
                <a:cs typeface="Anton"/>
                <a:sym typeface="Anton"/>
              </a:rPr>
              <a:t>SELECT CONSOLE, </a:t>
            </a:r>
          </a:p>
          <a:p>
            <a:pPr algn="ctr">
              <a:lnSpc>
                <a:spcPts val="4059"/>
              </a:lnSpc>
              <a:spcBef>
                <a:spcPct val="0"/>
              </a:spcBef>
            </a:pPr>
            <a:r>
              <a:rPr lang="en-US" sz="2899">
                <a:solidFill>
                  <a:srgbClr val="05E4FB"/>
                </a:solidFill>
                <a:latin typeface="Anton"/>
                <a:ea typeface="Anton"/>
                <a:cs typeface="Anton"/>
                <a:sym typeface="Anton"/>
              </a:rPr>
              <a:t>       MIN(RELEASE_DATE) AS FIRST_GAME,</a:t>
            </a:r>
          </a:p>
          <a:p>
            <a:pPr algn="ctr">
              <a:lnSpc>
                <a:spcPts val="4059"/>
              </a:lnSpc>
              <a:spcBef>
                <a:spcPct val="0"/>
              </a:spcBef>
            </a:pPr>
            <a:r>
              <a:rPr lang="en-US" sz="2899">
                <a:solidFill>
                  <a:srgbClr val="05E4FB"/>
                </a:solidFill>
                <a:latin typeface="Anton"/>
                <a:ea typeface="Anton"/>
                <a:cs typeface="Anton"/>
                <a:sym typeface="Anton"/>
              </a:rPr>
              <a:t>       MAX(RELEASE_DATE) AS LAST_GAME,</a:t>
            </a:r>
          </a:p>
          <a:p>
            <a:pPr algn="ctr">
              <a:lnSpc>
                <a:spcPts val="4059"/>
              </a:lnSpc>
              <a:spcBef>
                <a:spcPct val="0"/>
              </a:spcBef>
            </a:pPr>
            <a:r>
              <a:rPr lang="en-US" sz="2899">
                <a:solidFill>
                  <a:srgbClr val="05E4FB"/>
                </a:solidFill>
                <a:latin typeface="Anton"/>
                <a:ea typeface="Anton"/>
                <a:cs typeface="Anton"/>
                <a:sym typeface="Anton"/>
              </a:rPr>
              <a:t>       COUNT(*) AS TOTAL_GAMES</a:t>
            </a:r>
          </a:p>
          <a:p>
            <a:pPr algn="ctr">
              <a:lnSpc>
                <a:spcPts val="4059"/>
              </a:lnSpc>
              <a:spcBef>
                <a:spcPct val="0"/>
              </a:spcBef>
            </a:pPr>
            <a:r>
              <a:rPr lang="en-US" sz="2899">
                <a:solidFill>
                  <a:srgbClr val="05E4FB"/>
                </a:solidFill>
                <a:latin typeface="Anton"/>
                <a:ea typeface="Anton"/>
                <a:cs typeface="Anton"/>
                <a:sym typeface="Anton"/>
              </a:rPr>
              <a:t>FROM GAMES</a:t>
            </a:r>
          </a:p>
          <a:p>
            <a:pPr algn="ctr">
              <a:lnSpc>
                <a:spcPts val="4059"/>
              </a:lnSpc>
              <a:spcBef>
                <a:spcPct val="0"/>
              </a:spcBef>
            </a:pPr>
            <a:r>
              <a:rPr lang="en-US" sz="2899">
                <a:solidFill>
                  <a:srgbClr val="05E4FB"/>
                </a:solidFill>
                <a:latin typeface="Anton"/>
                <a:ea typeface="Anton"/>
                <a:cs typeface="Anton"/>
                <a:sym typeface="Anton"/>
              </a:rPr>
              <a:t>GROUP BY CONSOLE</a:t>
            </a:r>
          </a:p>
          <a:p>
            <a:pPr algn="ctr">
              <a:lnSpc>
                <a:spcPts val="4059"/>
              </a:lnSpc>
              <a:spcBef>
                <a:spcPct val="0"/>
              </a:spcBef>
            </a:pPr>
            <a:r>
              <a:rPr lang="en-US" sz="2899">
                <a:solidFill>
                  <a:srgbClr val="05E4FB"/>
                </a:solidFill>
                <a:latin typeface="Anton"/>
                <a:ea typeface="Anton"/>
                <a:cs typeface="Anton"/>
                <a:sym typeface="Anton"/>
              </a:rPr>
              <a:t>ORDER BY TOTAL_GAMES DESC;</a:t>
            </a:r>
          </a:p>
        </p:txBody>
      </p:sp>
      <p:sp>
        <p:nvSpPr>
          <p:cNvPr id="8" name="TextBox 8"/>
          <p:cNvSpPr txBox="1"/>
          <p:nvPr/>
        </p:nvSpPr>
        <p:spPr>
          <a:xfrm>
            <a:off x="10208870" y="1338961"/>
            <a:ext cx="7108069" cy="3686811"/>
          </a:xfrm>
          <a:prstGeom prst="rect">
            <a:avLst/>
          </a:prstGeom>
        </p:spPr>
        <p:txBody>
          <a:bodyPr lIns="0" tIns="0" rIns="0" bIns="0" rtlCol="0" anchor="t">
            <a:spAutoFit/>
          </a:bodyPr>
          <a:lstStyle/>
          <a:p>
            <a:pPr algn="ctr">
              <a:lnSpc>
                <a:spcPts val="3779"/>
              </a:lnSpc>
              <a:spcBef>
                <a:spcPct val="0"/>
              </a:spcBef>
            </a:pPr>
            <a:r>
              <a:rPr lang="en-US" sz="2699">
                <a:solidFill>
                  <a:srgbClr val="05E4FB"/>
                </a:solidFill>
                <a:latin typeface="Anton"/>
                <a:ea typeface="Anton"/>
                <a:cs typeface="Anton"/>
                <a:sym typeface="Anton"/>
              </a:rPr>
              <a:t>SELECT GENRE, SUM(NA_SALES) AS NA, SUM(JP_SALES)  SUM(PAL_SALES) AS PAL, SUM(OTHER_SALES) AS OTHER, CASE </a:t>
            </a:r>
          </a:p>
          <a:p>
            <a:pPr algn="ctr">
              <a:lnSpc>
                <a:spcPts val="3779"/>
              </a:lnSpc>
              <a:spcBef>
                <a:spcPct val="0"/>
              </a:spcBef>
            </a:pPr>
            <a:r>
              <a:rPr lang="en-US" sz="2699">
                <a:solidFill>
                  <a:srgbClr val="05E4FB"/>
                </a:solidFill>
                <a:latin typeface="Anton"/>
                <a:ea typeface="Anton"/>
                <a:cs typeface="Anton"/>
                <a:sym typeface="Anton"/>
              </a:rPr>
              <a:t>         WHEN SUM(NA_SALES) &gt; SUM(JP_SALES) AND SUM(NA_SALES) &gt; SUM(PAL_SALES) THEN 'NA'</a:t>
            </a:r>
          </a:p>
          <a:p>
            <a:pPr algn="ctr">
              <a:lnSpc>
                <a:spcPts val="3499"/>
              </a:lnSpc>
              <a:spcBef>
                <a:spcPct val="0"/>
              </a:spcBef>
            </a:pPr>
            <a:r>
              <a:rPr lang="en-US" sz="2499">
                <a:solidFill>
                  <a:srgbClr val="05E4FB"/>
                </a:solidFill>
                <a:latin typeface="Anton"/>
                <a:ea typeface="Anton"/>
                <a:cs typeface="Anton"/>
                <a:sym typeface="Anton"/>
              </a:rPr>
              <a:t>         WHEN SUM(JP_SALES) &gt; SUM(PAL_SALES) THEN 'JP'   ELSE 'PAL/OTHER  END AS TOP_REGION FROM GAMES GROUP BY GENRE;</a:t>
            </a:r>
          </a:p>
        </p:txBody>
      </p:sp>
      <p:sp>
        <p:nvSpPr>
          <p:cNvPr id="9" name="TextBox 9"/>
          <p:cNvSpPr txBox="1"/>
          <p:nvPr/>
        </p:nvSpPr>
        <p:spPr>
          <a:xfrm>
            <a:off x="10347940" y="-76200"/>
            <a:ext cx="7104041" cy="1349121"/>
          </a:xfrm>
          <a:prstGeom prst="rect">
            <a:avLst/>
          </a:prstGeom>
        </p:spPr>
        <p:txBody>
          <a:bodyPr lIns="0" tIns="0" rIns="0" bIns="0" rtlCol="0" anchor="t">
            <a:spAutoFit/>
          </a:bodyPr>
          <a:lstStyle/>
          <a:p>
            <a:pPr algn="ctr">
              <a:lnSpc>
                <a:spcPts val="5438"/>
              </a:lnSpc>
              <a:spcBef>
                <a:spcPct val="0"/>
              </a:spcBef>
            </a:pPr>
            <a:r>
              <a:rPr lang="en-US" sz="3884">
                <a:solidFill>
                  <a:srgbClr val="9EFF1F"/>
                </a:solidFill>
                <a:latin typeface="Anton"/>
                <a:ea typeface="Anton"/>
                <a:cs typeface="Anton"/>
                <a:sym typeface="Anton"/>
              </a:rPr>
              <a:t> WHICH REGION HAD THE HIGHEST SALES FOR EACH GAME GENRE</a:t>
            </a:r>
            <a:r>
              <a:rPr lang="en-US" sz="3884">
                <a:solidFill>
                  <a:srgbClr val="05E4FB"/>
                </a:solidFill>
                <a:latin typeface="Anton"/>
                <a:ea typeface="Anton"/>
                <a:cs typeface="Anton"/>
                <a:sym typeface="Anton"/>
              </a:rPr>
              <a:t>❓</a:t>
            </a:r>
          </a:p>
        </p:txBody>
      </p:sp>
      <p:sp>
        <p:nvSpPr>
          <p:cNvPr id="10" name="TextBox 10"/>
          <p:cNvSpPr txBox="1"/>
          <p:nvPr/>
        </p:nvSpPr>
        <p:spPr>
          <a:xfrm>
            <a:off x="1028700" y="5076825"/>
            <a:ext cx="7104041" cy="1268476"/>
          </a:xfrm>
          <a:prstGeom prst="rect">
            <a:avLst/>
          </a:prstGeom>
        </p:spPr>
        <p:txBody>
          <a:bodyPr lIns="0" tIns="0" rIns="0" bIns="0" rtlCol="0" anchor="t">
            <a:spAutoFit/>
          </a:bodyPr>
          <a:lstStyle/>
          <a:p>
            <a:pPr algn="ctr">
              <a:lnSpc>
                <a:spcPts val="5158"/>
              </a:lnSpc>
              <a:spcBef>
                <a:spcPct val="0"/>
              </a:spcBef>
            </a:pPr>
            <a:r>
              <a:rPr lang="en-US" sz="3684">
                <a:solidFill>
                  <a:srgbClr val="9EFF1F"/>
                </a:solidFill>
                <a:latin typeface="Anton"/>
                <a:ea typeface="Anton"/>
                <a:cs typeface="Anton"/>
                <a:sym typeface="Anton"/>
              </a:rPr>
              <a:t>WHAT IS THE GAME RELEASE TIMELINE AND TOTAL COUNT FOR EACH CONSOLE</a:t>
            </a:r>
            <a:r>
              <a:rPr lang="en-US" sz="3684">
                <a:solidFill>
                  <a:srgbClr val="05E4FB"/>
                </a:solidFill>
                <a:latin typeface="Anton"/>
                <a:ea typeface="Anton"/>
                <a:cs typeface="Anton"/>
                <a:sym typeface="Anto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10734" y="0"/>
            <a:ext cx="9227074" cy="5083261"/>
          </a:xfrm>
          <a:custGeom>
            <a:avLst/>
            <a:gdLst/>
            <a:ahLst/>
            <a:cxnLst/>
            <a:rect l="l" t="t" r="r" b="b"/>
            <a:pathLst>
              <a:path w="9227074" h="5083261">
                <a:moveTo>
                  <a:pt x="0" y="0"/>
                </a:moveTo>
                <a:lnTo>
                  <a:pt x="9227075" y="0"/>
                </a:lnTo>
                <a:lnTo>
                  <a:pt x="9227075" y="5083261"/>
                </a:lnTo>
                <a:lnTo>
                  <a:pt x="0" y="5083261"/>
                </a:lnTo>
                <a:lnTo>
                  <a:pt x="0" y="0"/>
                </a:lnTo>
                <a:close/>
              </a:path>
            </a:pathLst>
          </a:custGeom>
          <a:blipFill>
            <a:blip r:embed="rId4"/>
            <a:stretch>
              <a:fillRect l="-300" t="-2229" r="-116" b="-22633"/>
            </a:stretch>
          </a:blipFill>
        </p:spPr>
      </p:sp>
      <p:sp>
        <p:nvSpPr>
          <p:cNvPr id="6" name="Freeform 6"/>
          <p:cNvSpPr/>
          <p:nvPr/>
        </p:nvSpPr>
        <p:spPr>
          <a:xfrm>
            <a:off x="9237809" y="5143500"/>
            <a:ext cx="9050191" cy="5162275"/>
          </a:xfrm>
          <a:custGeom>
            <a:avLst/>
            <a:gdLst/>
            <a:ahLst/>
            <a:cxnLst/>
            <a:rect l="l" t="t" r="r" b="b"/>
            <a:pathLst>
              <a:path w="9050191" h="5162275">
                <a:moveTo>
                  <a:pt x="0" y="0"/>
                </a:moveTo>
                <a:lnTo>
                  <a:pt x="9050191" y="0"/>
                </a:lnTo>
                <a:lnTo>
                  <a:pt x="9050191" y="5162275"/>
                </a:lnTo>
                <a:lnTo>
                  <a:pt x="0" y="5162275"/>
                </a:lnTo>
                <a:lnTo>
                  <a:pt x="0" y="0"/>
                </a:lnTo>
                <a:close/>
              </a:path>
            </a:pathLst>
          </a:custGeom>
          <a:blipFill>
            <a:blip r:embed="rId5"/>
            <a:stretch>
              <a:fillRect t="-855" b="-20695"/>
            </a:stretch>
          </a:blipFill>
        </p:spPr>
      </p:sp>
      <p:sp>
        <p:nvSpPr>
          <p:cNvPr id="7" name="TextBox 7"/>
          <p:cNvSpPr txBox="1"/>
          <p:nvPr/>
        </p:nvSpPr>
        <p:spPr>
          <a:xfrm>
            <a:off x="1028700" y="6899634"/>
            <a:ext cx="7108069" cy="3406141"/>
          </a:xfrm>
          <a:prstGeom prst="rect">
            <a:avLst/>
          </a:prstGeom>
        </p:spPr>
        <p:txBody>
          <a:bodyPr lIns="0" tIns="0" rIns="0" bIns="0" rtlCol="0" anchor="t">
            <a:spAutoFit/>
          </a:bodyPr>
          <a:lstStyle/>
          <a:p>
            <a:pPr algn="ctr">
              <a:lnSpc>
                <a:spcPts val="5459"/>
              </a:lnSpc>
              <a:spcBef>
                <a:spcPct val="0"/>
              </a:spcBef>
            </a:pPr>
            <a:r>
              <a:rPr lang="en-US" sz="3899">
                <a:solidFill>
                  <a:srgbClr val="05E4FB"/>
                </a:solidFill>
                <a:latin typeface="Anton"/>
                <a:ea typeface="Anton"/>
                <a:cs typeface="Anton"/>
                <a:sym typeface="Anton"/>
              </a:rPr>
              <a:t>SELECT YEAR(RELEASE_DATE) AS YEAR, GENRE, COUNT(*) AS COUNT FROM GAMES GROUP BY YEAR(RELEASE_DATE), GENRE ORDER BY YEAR, COUNT DESC;</a:t>
            </a:r>
          </a:p>
        </p:txBody>
      </p:sp>
      <p:sp>
        <p:nvSpPr>
          <p:cNvPr id="8" name="TextBox 8"/>
          <p:cNvSpPr txBox="1"/>
          <p:nvPr/>
        </p:nvSpPr>
        <p:spPr>
          <a:xfrm>
            <a:off x="10151231" y="1775184"/>
            <a:ext cx="7108069" cy="3249296"/>
          </a:xfrm>
          <a:prstGeom prst="rect">
            <a:avLst/>
          </a:prstGeom>
        </p:spPr>
        <p:txBody>
          <a:bodyPr lIns="0" tIns="0" rIns="0" bIns="0" rtlCol="0" anchor="t">
            <a:spAutoFit/>
          </a:bodyPr>
          <a:lstStyle/>
          <a:p>
            <a:pPr algn="ctr">
              <a:lnSpc>
                <a:spcPts val="5179"/>
              </a:lnSpc>
              <a:spcBef>
                <a:spcPct val="0"/>
              </a:spcBef>
            </a:pPr>
            <a:r>
              <a:rPr lang="en-US" sz="3699">
                <a:solidFill>
                  <a:srgbClr val="05E4FB"/>
                </a:solidFill>
                <a:latin typeface="Anton"/>
                <a:ea typeface="Anton"/>
                <a:cs typeface="Anton"/>
                <a:sym typeface="Anton"/>
              </a:rPr>
              <a:t>SELECT TITLE, ROUND(TOTAL_SALES / NULLIF(CRITIC_SCORE, 0), 2) AS EFFICIENCY_RATIO FROM GAMES WHERE CRITIC_SCORE IS NOT NULL ORDER BY EFFICIENCY_RATIO DESC;</a:t>
            </a:r>
          </a:p>
        </p:txBody>
      </p:sp>
      <p:sp>
        <p:nvSpPr>
          <p:cNvPr id="9" name="TextBox 9"/>
          <p:cNvSpPr txBox="1"/>
          <p:nvPr/>
        </p:nvSpPr>
        <p:spPr>
          <a:xfrm>
            <a:off x="10347940" y="-76200"/>
            <a:ext cx="7104041" cy="1472311"/>
          </a:xfrm>
          <a:prstGeom prst="rect">
            <a:avLst/>
          </a:prstGeom>
        </p:spPr>
        <p:txBody>
          <a:bodyPr lIns="0" tIns="0" rIns="0" bIns="0" rtlCol="0" anchor="t">
            <a:spAutoFit/>
          </a:bodyPr>
          <a:lstStyle/>
          <a:p>
            <a:pPr algn="ctr">
              <a:lnSpc>
                <a:spcPts val="5998"/>
              </a:lnSpc>
              <a:spcBef>
                <a:spcPct val="0"/>
              </a:spcBef>
            </a:pPr>
            <a:r>
              <a:rPr lang="en-US" sz="4284">
                <a:solidFill>
                  <a:srgbClr val="9EFF1F"/>
                </a:solidFill>
                <a:latin typeface="Anton"/>
                <a:ea typeface="Anton"/>
                <a:cs typeface="Anton"/>
                <a:sym typeface="Anton"/>
              </a:rPr>
              <a:t> WHICH GAMES HAD THE HIGHEST SALES PER CRITIC SCORE POINT</a:t>
            </a:r>
            <a:r>
              <a:rPr lang="en-US" sz="4284">
                <a:solidFill>
                  <a:srgbClr val="05E4FB"/>
                </a:solidFill>
                <a:latin typeface="Anton"/>
                <a:ea typeface="Anton"/>
                <a:cs typeface="Anton"/>
                <a:sym typeface="Anton"/>
              </a:rPr>
              <a:t>❓</a:t>
            </a:r>
          </a:p>
        </p:txBody>
      </p:sp>
      <p:sp>
        <p:nvSpPr>
          <p:cNvPr id="10" name="TextBox 10"/>
          <p:cNvSpPr txBox="1"/>
          <p:nvPr/>
        </p:nvSpPr>
        <p:spPr>
          <a:xfrm>
            <a:off x="1028700" y="5076825"/>
            <a:ext cx="7104041" cy="1780921"/>
          </a:xfrm>
          <a:prstGeom prst="rect">
            <a:avLst/>
          </a:prstGeom>
        </p:spPr>
        <p:txBody>
          <a:bodyPr lIns="0" tIns="0" rIns="0" bIns="0" rtlCol="0" anchor="t">
            <a:spAutoFit/>
          </a:bodyPr>
          <a:lstStyle/>
          <a:p>
            <a:pPr algn="ctr">
              <a:lnSpc>
                <a:spcPts val="4739"/>
              </a:lnSpc>
              <a:spcBef>
                <a:spcPct val="0"/>
              </a:spcBef>
            </a:pPr>
            <a:r>
              <a:rPr lang="en-US" sz="3385">
                <a:solidFill>
                  <a:srgbClr val="9EFF1F"/>
                </a:solidFill>
                <a:latin typeface="Anton"/>
                <a:ea typeface="Anton"/>
                <a:cs typeface="Anton"/>
                <a:sym typeface="Anton"/>
              </a:rPr>
              <a:t> HOW MANY GAMES WERE RELEASED PER GENRE EACH YEAR, AND WHICH GENRES DOMINATED ANNUALLY</a:t>
            </a:r>
            <a:r>
              <a:rPr lang="en-US" sz="3385">
                <a:solidFill>
                  <a:srgbClr val="05E4FB"/>
                </a:solidFill>
                <a:latin typeface="Anton"/>
                <a:ea typeface="Anton"/>
                <a:cs typeface="Anton"/>
                <a:sym typeface="Anton"/>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5165" r="-11015" b="-1559"/>
            </a:stretch>
          </a:blipFill>
        </p:spPr>
      </p:sp>
      <p:sp>
        <p:nvSpPr>
          <p:cNvPr id="6" name="Freeform 6"/>
          <p:cNvSpPr/>
          <p:nvPr/>
        </p:nvSpPr>
        <p:spPr>
          <a:xfrm>
            <a:off x="9237809" y="5143500"/>
            <a:ext cx="9050191" cy="5143500"/>
          </a:xfrm>
          <a:custGeom>
            <a:avLst/>
            <a:gdLst/>
            <a:ahLst/>
            <a:cxnLst/>
            <a:rect l="l" t="t" r="r" b="b"/>
            <a:pathLst>
              <a:path w="9050191" h="5143500">
                <a:moveTo>
                  <a:pt x="0" y="0"/>
                </a:moveTo>
                <a:lnTo>
                  <a:pt x="9050191" y="0"/>
                </a:lnTo>
                <a:lnTo>
                  <a:pt x="9050191" y="5143500"/>
                </a:lnTo>
                <a:lnTo>
                  <a:pt x="0" y="5143500"/>
                </a:lnTo>
                <a:lnTo>
                  <a:pt x="0" y="0"/>
                </a:lnTo>
                <a:close/>
              </a:path>
            </a:pathLst>
          </a:custGeom>
          <a:blipFill>
            <a:blip r:embed="rId5"/>
            <a:stretch>
              <a:fillRect t="-9046" b="-12568"/>
            </a:stretch>
          </a:blipFill>
        </p:spPr>
      </p:sp>
      <p:sp>
        <p:nvSpPr>
          <p:cNvPr id="7" name="TextBox 7"/>
          <p:cNvSpPr txBox="1"/>
          <p:nvPr/>
        </p:nvSpPr>
        <p:spPr>
          <a:xfrm>
            <a:off x="381472" y="6918684"/>
            <a:ext cx="7982672" cy="2957831"/>
          </a:xfrm>
          <a:prstGeom prst="rect">
            <a:avLst/>
          </a:prstGeom>
        </p:spPr>
        <p:txBody>
          <a:bodyPr lIns="0" tIns="0" rIns="0" bIns="0" rtlCol="0" anchor="t">
            <a:spAutoFit/>
          </a:bodyPr>
          <a:lstStyle/>
          <a:p>
            <a:pPr algn="ctr">
              <a:lnSpc>
                <a:spcPts val="3919"/>
              </a:lnSpc>
            </a:pPr>
            <a:r>
              <a:rPr lang="en-US" sz="2799">
                <a:solidFill>
                  <a:srgbClr val="05E4FB"/>
                </a:solidFill>
                <a:latin typeface="Anton"/>
                <a:ea typeface="Anton"/>
                <a:cs typeface="Anton"/>
                <a:sym typeface="Anton"/>
              </a:rPr>
              <a:t>SELECT TITLE, TOTAL_SALES,  CASE </a:t>
            </a:r>
          </a:p>
          <a:p>
            <a:pPr algn="ctr">
              <a:lnSpc>
                <a:spcPts val="3919"/>
              </a:lnSpc>
            </a:pPr>
            <a:r>
              <a:rPr lang="en-US" sz="2799">
                <a:solidFill>
                  <a:srgbClr val="05E4FB"/>
                </a:solidFill>
                <a:latin typeface="Anton"/>
                <a:ea typeface="Anton"/>
                <a:cs typeface="Anton"/>
                <a:sym typeface="Anton"/>
              </a:rPr>
              <a:t>         WHEN TOTAL_SALES &gt; 10 THEN 'BLOCKBUSTER'</a:t>
            </a:r>
          </a:p>
          <a:p>
            <a:pPr algn="ctr">
              <a:lnSpc>
                <a:spcPts val="3919"/>
              </a:lnSpc>
            </a:pPr>
            <a:r>
              <a:rPr lang="en-US" sz="2799">
                <a:solidFill>
                  <a:srgbClr val="05E4FB"/>
                </a:solidFill>
                <a:latin typeface="Anton"/>
                <a:ea typeface="Anton"/>
                <a:cs typeface="Anton"/>
                <a:sym typeface="Anton"/>
              </a:rPr>
              <a:t>         WHEN TOTAL_SALES BETWEEN 5 AND 10 THEN 'HIT'</a:t>
            </a:r>
          </a:p>
          <a:p>
            <a:pPr algn="ctr">
              <a:lnSpc>
                <a:spcPts val="3919"/>
              </a:lnSpc>
              <a:spcBef>
                <a:spcPct val="0"/>
              </a:spcBef>
            </a:pPr>
            <a:r>
              <a:rPr lang="en-US" sz="2799">
                <a:solidFill>
                  <a:srgbClr val="05E4FB"/>
                </a:solidFill>
                <a:latin typeface="Anton"/>
                <a:ea typeface="Anton"/>
                <a:cs typeface="Anton"/>
                <a:sym typeface="Anton"/>
              </a:rPr>
              <a:t>         WHEN TOTAL_SALES BETWEEN 1 AND 5 THEN 'MODERATE'</a:t>
            </a:r>
          </a:p>
          <a:p>
            <a:pPr algn="ctr">
              <a:lnSpc>
                <a:spcPts val="3919"/>
              </a:lnSpc>
              <a:spcBef>
                <a:spcPct val="0"/>
              </a:spcBef>
            </a:pPr>
            <a:r>
              <a:rPr lang="en-US" sz="2799">
                <a:solidFill>
                  <a:srgbClr val="05E4FB"/>
                </a:solidFill>
                <a:latin typeface="Anton"/>
                <a:ea typeface="Anton"/>
                <a:cs typeface="Anton"/>
                <a:sym typeface="Anton"/>
              </a:rPr>
              <a:t>     ELSE 'LOW'   END AS SALES_CATEGORY FROM GAMES</a:t>
            </a:r>
          </a:p>
          <a:p>
            <a:pPr algn="ctr">
              <a:lnSpc>
                <a:spcPts val="3919"/>
              </a:lnSpc>
              <a:spcBef>
                <a:spcPct val="0"/>
              </a:spcBef>
            </a:pPr>
            <a:r>
              <a:rPr lang="en-US" sz="2799">
                <a:solidFill>
                  <a:srgbClr val="05E4FB"/>
                </a:solidFill>
                <a:latin typeface="Anton"/>
                <a:ea typeface="Anton"/>
                <a:cs typeface="Anton"/>
                <a:sym typeface="Anton"/>
              </a:rPr>
              <a:t>ORDER BY TOTAL_SALES DESC;</a:t>
            </a:r>
          </a:p>
        </p:txBody>
      </p:sp>
      <p:sp>
        <p:nvSpPr>
          <p:cNvPr id="8" name="TextBox 8"/>
          <p:cNvSpPr txBox="1"/>
          <p:nvPr/>
        </p:nvSpPr>
        <p:spPr>
          <a:xfrm>
            <a:off x="10004617" y="1387055"/>
            <a:ext cx="7790686" cy="3453131"/>
          </a:xfrm>
          <a:prstGeom prst="rect">
            <a:avLst/>
          </a:prstGeom>
        </p:spPr>
        <p:txBody>
          <a:bodyPr lIns="0" tIns="0" rIns="0" bIns="0" rtlCol="0" anchor="t">
            <a:spAutoFit/>
          </a:bodyPr>
          <a:lstStyle/>
          <a:p>
            <a:pPr algn="ctr">
              <a:lnSpc>
                <a:spcPts val="3919"/>
              </a:lnSpc>
            </a:pPr>
            <a:r>
              <a:rPr lang="en-US" sz="2799">
                <a:solidFill>
                  <a:srgbClr val="05E4FB"/>
                </a:solidFill>
                <a:latin typeface="Anton"/>
                <a:ea typeface="Anton"/>
                <a:cs typeface="Anton"/>
                <a:sym typeface="Anton"/>
              </a:rPr>
              <a:t>SELECT PUBLISHER, </a:t>
            </a:r>
          </a:p>
          <a:p>
            <a:pPr algn="ctr">
              <a:lnSpc>
                <a:spcPts val="3919"/>
              </a:lnSpc>
            </a:pPr>
            <a:r>
              <a:rPr lang="en-US" sz="2799">
                <a:solidFill>
                  <a:srgbClr val="05E4FB"/>
                </a:solidFill>
                <a:latin typeface="Anton"/>
                <a:ea typeface="Anton"/>
                <a:cs typeface="Anton"/>
                <a:sym typeface="Anton"/>
              </a:rPr>
              <a:t>       COUNT(*) AS GAMES_PUBLISHED,</a:t>
            </a:r>
          </a:p>
          <a:p>
            <a:pPr algn="ctr">
              <a:lnSpc>
                <a:spcPts val="3919"/>
              </a:lnSpc>
            </a:pPr>
            <a:r>
              <a:rPr lang="en-US" sz="2799">
                <a:solidFill>
                  <a:srgbClr val="05E4FB"/>
                </a:solidFill>
                <a:latin typeface="Anton"/>
                <a:ea typeface="Anton"/>
                <a:cs typeface="Anton"/>
                <a:sym typeface="Anton"/>
              </a:rPr>
              <a:t>       ROUND(SUM(TOTAL_SALES), 2) AS TOTAL_SALES,</a:t>
            </a:r>
          </a:p>
          <a:p>
            <a:pPr algn="ctr">
              <a:lnSpc>
                <a:spcPts val="3919"/>
              </a:lnSpc>
              <a:spcBef>
                <a:spcPct val="0"/>
              </a:spcBef>
            </a:pPr>
            <a:r>
              <a:rPr lang="en-US" sz="2799">
                <a:solidFill>
                  <a:srgbClr val="05E4FB"/>
                </a:solidFill>
                <a:latin typeface="Anton"/>
                <a:ea typeface="Anton"/>
                <a:cs typeface="Anton"/>
                <a:sym typeface="Anton"/>
              </a:rPr>
              <a:t>       ROUND(AVG(CRITIC_SCORE), 2) AS AVG_SCORE,</a:t>
            </a:r>
          </a:p>
          <a:p>
            <a:pPr algn="ctr">
              <a:lnSpc>
                <a:spcPts val="3919"/>
              </a:lnSpc>
              <a:spcBef>
                <a:spcPct val="0"/>
              </a:spcBef>
            </a:pPr>
            <a:r>
              <a:rPr lang="en-US" sz="2799">
                <a:solidFill>
                  <a:srgbClr val="05E4FB"/>
                </a:solidFill>
                <a:latin typeface="Anton"/>
                <a:ea typeface="Anton"/>
                <a:cs typeface="Anton"/>
                <a:sym typeface="Anton"/>
              </a:rPr>
              <a:t>       ROUND(SUM(TOTAL_SALES) * AVG(CRITIC_SCORE), 2) AS IMPACT_SCORE FROM GAMES GROUP BY PUBLISHER</a:t>
            </a:r>
          </a:p>
          <a:p>
            <a:pPr algn="ctr">
              <a:lnSpc>
                <a:spcPts val="3919"/>
              </a:lnSpc>
              <a:spcBef>
                <a:spcPct val="0"/>
              </a:spcBef>
            </a:pPr>
            <a:r>
              <a:rPr lang="en-US" sz="2799">
                <a:solidFill>
                  <a:srgbClr val="05E4FB"/>
                </a:solidFill>
                <a:latin typeface="Anton"/>
                <a:ea typeface="Anton"/>
                <a:cs typeface="Anton"/>
                <a:sym typeface="Anton"/>
              </a:rPr>
              <a:t>ORDER BY IMPACT_SCORE DESC;</a:t>
            </a:r>
          </a:p>
        </p:txBody>
      </p:sp>
      <p:sp>
        <p:nvSpPr>
          <p:cNvPr id="9" name="TextBox 9"/>
          <p:cNvSpPr txBox="1"/>
          <p:nvPr/>
        </p:nvSpPr>
        <p:spPr>
          <a:xfrm>
            <a:off x="10347940" y="-57150"/>
            <a:ext cx="7104041" cy="1099820"/>
          </a:xfrm>
          <a:prstGeom prst="rect">
            <a:avLst/>
          </a:prstGeom>
        </p:spPr>
        <p:txBody>
          <a:bodyPr lIns="0" tIns="0" rIns="0" bIns="0" rtlCol="0" anchor="t">
            <a:spAutoFit/>
          </a:bodyPr>
          <a:lstStyle/>
          <a:p>
            <a:pPr algn="ctr">
              <a:lnSpc>
                <a:spcPts val="4479"/>
              </a:lnSpc>
              <a:spcBef>
                <a:spcPct val="0"/>
              </a:spcBef>
            </a:pPr>
            <a:r>
              <a:rPr lang="en-US" sz="3199">
                <a:solidFill>
                  <a:srgbClr val="9EFF1F"/>
                </a:solidFill>
                <a:latin typeface="Anton"/>
                <a:ea typeface="Anton"/>
                <a:cs typeface="Anton"/>
                <a:sym typeface="Anton"/>
              </a:rPr>
              <a:t> WHICH PUBLISHERS HAD THE HIGHEST IMPACT BASED ON SALES AND CRITIC SCORES</a:t>
            </a:r>
            <a:r>
              <a:rPr lang="en-US" sz="3199">
                <a:solidFill>
                  <a:srgbClr val="05E4FB"/>
                </a:solidFill>
                <a:latin typeface="Anton"/>
                <a:ea typeface="Anton"/>
                <a:cs typeface="Anton"/>
                <a:sym typeface="Anton"/>
              </a:rPr>
              <a:t>❓</a:t>
            </a:r>
          </a:p>
        </p:txBody>
      </p:sp>
      <p:sp>
        <p:nvSpPr>
          <p:cNvPr id="10" name="TextBox 10"/>
          <p:cNvSpPr txBox="1"/>
          <p:nvPr/>
        </p:nvSpPr>
        <p:spPr>
          <a:xfrm>
            <a:off x="1028700" y="5067300"/>
            <a:ext cx="7104041" cy="1543432"/>
          </a:xfrm>
          <a:prstGeom prst="rect">
            <a:avLst/>
          </a:prstGeom>
        </p:spPr>
        <p:txBody>
          <a:bodyPr lIns="0" tIns="0" rIns="0" bIns="0" rtlCol="0" anchor="t">
            <a:spAutoFit/>
          </a:bodyPr>
          <a:lstStyle/>
          <a:p>
            <a:pPr algn="ctr">
              <a:lnSpc>
                <a:spcPts val="6278"/>
              </a:lnSpc>
              <a:spcBef>
                <a:spcPct val="0"/>
              </a:spcBef>
            </a:pPr>
            <a:r>
              <a:rPr lang="en-US" sz="4484">
                <a:solidFill>
                  <a:srgbClr val="9EFF1F"/>
                </a:solidFill>
                <a:latin typeface="Anton"/>
                <a:ea typeface="Anton"/>
                <a:cs typeface="Anton"/>
                <a:sym typeface="Anton"/>
              </a:rPr>
              <a:t>HOW ARE GAMES CATEGORIZED BASED ON TOTAL SALES</a:t>
            </a:r>
            <a:r>
              <a:rPr lang="en-US" sz="4484">
                <a:solidFill>
                  <a:srgbClr val="05E4FB"/>
                </a:solidFill>
                <a:latin typeface="Anton"/>
                <a:ea typeface="Anton"/>
                <a:cs typeface="Anton"/>
                <a:sym typeface="Anton"/>
              </a:rPr>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t="-1413" b="-19873"/>
            </a:stretch>
          </a:blipFill>
        </p:spPr>
      </p:sp>
      <p:sp>
        <p:nvSpPr>
          <p:cNvPr id="6" name="Freeform 6"/>
          <p:cNvSpPr/>
          <p:nvPr/>
        </p:nvSpPr>
        <p:spPr>
          <a:xfrm>
            <a:off x="9237809" y="5143500"/>
            <a:ext cx="9050191" cy="5143500"/>
          </a:xfrm>
          <a:custGeom>
            <a:avLst/>
            <a:gdLst/>
            <a:ahLst/>
            <a:cxnLst/>
            <a:rect l="l" t="t" r="r" b="b"/>
            <a:pathLst>
              <a:path w="9050191" h="5143500">
                <a:moveTo>
                  <a:pt x="0" y="0"/>
                </a:moveTo>
                <a:lnTo>
                  <a:pt x="9050191" y="0"/>
                </a:lnTo>
                <a:lnTo>
                  <a:pt x="9050191" y="5143500"/>
                </a:lnTo>
                <a:lnTo>
                  <a:pt x="0" y="5143500"/>
                </a:lnTo>
                <a:lnTo>
                  <a:pt x="0" y="0"/>
                </a:lnTo>
                <a:close/>
              </a:path>
            </a:pathLst>
          </a:custGeom>
          <a:blipFill>
            <a:blip r:embed="rId5"/>
            <a:stretch>
              <a:fillRect r="-17819" b="-2808"/>
            </a:stretch>
          </a:blipFill>
        </p:spPr>
      </p:sp>
      <p:sp>
        <p:nvSpPr>
          <p:cNvPr id="7" name="TextBox 7"/>
          <p:cNvSpPr txBox="1"/>
          <p:nvPr/>
        </p:nvSpPr>
        <p:spPr>
          <a:xfrm>
            <a:off x="1028700" y="7226934"/>
            <a:ext cx="7489953" cy="2590801"/>
          </a:xfrm>
          <a:prstGeom prst="rect">
            <a:avLst/>
          </a:prstGeom>
        </p:spPr>
        <p:txBody>
          <a:bodyPr lIns="0" tIns="0" rIns="0" bIns="0" rtlCol="0" anchor="t">
            <a:spAutoFit/>
          </a:bodyPr>
          <a:lstStyle/>
          <a:p>
            <a:pPr algn="ctr">
              <a:lnSpc>
                <a:spcPts val="4199"/>
              </a:lnSpc>
              <a:spcBef>
                <a:spcPct val="0"/>
              </a:spcBef>
            </a:pPr>
            <a:r>
              <a:rPr lang="en-US" sz="2999">
                <a:solidFill>
                  <a:srgbClr val="05E4FB"/>
                </a:solidFill>
                <a:latin typeface="Anton"/>
                <a:ea typeface="Anton"/>
                <a:cs typeface="Anton"/>
                <a:sym typeface="Anton"/>
              </a:rPr>
              <a:t>SELECT title,   rELEASE_DATE,  TOTAL_SALES FROM GAMES</a:t>
            </a:r>
          </a:p>
          <a:p>
            <a:pPr algn="ctr">
              <a:lnSpc>
                <a:spcPts val="4199"/>
              </a:lnSpc>
              <a:spcBef>
                <a:spcPct val="0"/>
              </a:spcBef>
            </a:pPr>
            <a:r>
              <a:rPr lang="en-US" sz="2999">
                <a:solidFill>
                  <a:srgbClr val="05E4FB"/>
                </a:solidFill>
                <a:latin typeface="Anton"/>
                <a:ea typeface="Anton"/>
                <a:cs typeface="Anton"/>
                <a:sym typeface="Anton"/>
              </a:rPr>
              <a:t>WHERE RELEASE_DATE &lt;= CURDATE() - INTERVAL 2 YEAR</a:t>
            </a:r>
          </a:p>
          <a:p>
            <a:pPr algn="ctr">
              <a:lnSpc>
                <a:spcPts val="4199"/>
              </a:lnSpc>
              <a:spcBef>
                <a:spcPct val="0"/>
              </a:spcBef>
            </a:pPr>
            <a:r>
              <a:rPr lang="en-US" sz="2999">
                <a:solidFill>
                  <a:srgbClr val="05E4FB"/>
                </a:solidFill>
                <a:latin typeface="Anton"/>
                <a:ea typeface="Anton"/>
                <a:cs typeface="Anton"/>
                <a:sym typeface="Anton"/>
              </a:rPr>
              <a:t>ORDER BY TOTAL_SALES DESC LIMIT 10;</a:t>
            </a:r>
          </a:p>
        </p:txBody>
      </p:sp>
      <p:sp>
        <p:nvSpPr>
          <p:cNvPr id="8" name="TextBox 8"/>
          <p:cNvSpPr txBox="1"/>
          <p:nvPr/>
        </p:nvSpPr>
        <p:spPr>
          <a:xfrm>
            <a:off x="10004617" y="1924506"/>
            <a:ext cx="7790686" cy="2846071"/>
          </a:xfrm>
          <a:prstGeom prst="rect">
            <a:avLst/>
          </a:prstGeom>
        </p:spPr>
        <p:txBody>
          <a:bodyPr lIns="0" tIns="0" rIns="0" bIns="0" rtlCol="0" anchor="t">
            <a:spAutoFit/>
          </a:bodyPr>
          <a:lstStyle/>
          <a:p>
            <a:pPr algn="ctr">
              <a:lnSpc>
                <a:spcPts val="3779"/>
              </a:lnSpc>
            </a:pPr>
            <a:r>
              <a:rPr lang="en-US" sz="2699">
                <a:solidFill>
                  <a:srgbClr val="05E4FB"/>
                </a:solidFill>
                <a:latin typeface="Anton"/>
                <a:ea typeface="Anton"/>
                <a:cs typeface="Anton"/>
                <a:sym typeface="Anton"/>
              </a:rPr>
              <a:t>SELECT </a:t>
            </a:r>
          </a:p>
          <a:p>
            <a:pPr algn="ctr">
              <a:lnSpc>
                <a:spcPts val="3779"/>
              </a:lnSpc>
            </a:pPr>
            <a:r>
              <a:rPr lang="en-US" sz="2699">
                <a:solidFill>
                  <a:srgbClr val="05E4FB"/>
                </a:solidFill>
                <a:latin typeface="Anton"/>
                <a:ea typeface="Anton"/>
                <a:cs typeface="Anton"/>
                <a:sym typeface="Anton"/>
              </a:rPr>
              <a:t>  conSOLE,</a:t>
            </a:r>
          </a:p>
          <a:p>
            <a:pPr algn="ctr">
              <a:lnSpc>
                <a:spcPts val="3779"/>
              </a:lnSpc>
              <a:spcBef>
                <a:spcPct val="0"/>
              </a:spcBef>
            </a:pPr>
            <a:r>
              <a:rPr lang="en-US" sz="2699">
                <a:solidFill>
                  <a:srgbClr val="05E4FB"/>
                </a:solidFill>
                <a:latin typeface="Anton"/>
                <a:ea typeface="Anton"/>
                <a:cs typeface="Anton"/>
                <a:sym typeface="Anton"/>
              </a:rPr>
              <a:t>  COUNT(DISTINCT GENRE) AS GENRE_VARIETY</a:t>
            </a:r>
          </a:p>
          <a:p>
            <a:pPr algn="ctr">
              <a:lnSpc>
                <a:spcPts val="3779"/>
              </a:lnSpc>
              <a:spcBef>
                <a:spcPct val="0"/>
              </a:spcBef>
            </a:pPr>
            <a:r>
              <a:rPr lang="en-US" sz="2699">
                <a:solidFill>
                  <a:srgbClr val="05E4FB"/>
                </a:solidFill>
                <a:latin typeface="Anton"/>
                <a:ea typeface="Anton"/>
                <a:cs typeface="Anton"/>
                <a:sym typeface="Anton"/>
              </a:rPr>
              <a:t>FROM GAMES</a:t>
            </a:r>
          </a:p>
          <a:p>
            <a:pPr algn="ctr">
              <a:lnSpc>
                <a:spcPts val="3779"/>
              </a:lnSpc>
              <a:spcBef>
                <a:spcPct val="0"/>
              </a:spcBef>
            </a:pPr>
            <a:r>
              <a:rPr lang="en-US" sz="2699">
                <a:solidFill>
                  <a:srgbClr val="05E4FB"/>
                </a:solidFill>
                <a:latin typeface="Anton"/>
                <a:ea typeface="Anton"/>
                <a:cs typeface="Anton"/>
                <a:sym typeface="Anton"/>
              </a:rPr>
              <a:t>GROUP BY CONSOLE</a:t>
            </a:r>
          </a:p>
          <a:p>
            <a:pPr algn="ctr">
              <a:lnSpc>
                <a:spcPts val="3779"/>
              </a:lnSpc>
              <a:spcBef>
                <a:spcPct val="0"/>
              </a:spcBef>
            </a:pPr>
            <a:r>
              <a:rPr lang="en-US" sz="2699">
                <a:solidFill>
                  <a:srgbClr val="05E4FB"/>
                </a:solidFill>
                <a:latin typeface="Anton"/>
                <a:ea typeface="Anton"/>
                <a:cs typeface="Anton"/>
                <a:sym typeface="Anton"/>
              </a:rPr>
              <a:t>ORDER BY GENRE_VARIETY DESC;</a:t>
            </a:r>
          </a:p>
        </p:txBody>
      </p:sp>
      <p:sp>
        <p:nvSpPr>
          <p:cNvPr id="9" name="TextBox 9"/>
          <p:cNvSpPr txBox="1"/>
          <p:nvPr/>
        </p:nvSpPr>
        <p:spPr>
          <a:xfrm>
            <a:off x="10347940" y="-76200"/>
            <a:ext cx="7104041" cy="1420241"/>
          </a:xfrm>
          <a:prstGeom prst="rect">
            <a:avLst/>
          </a:prstGeom>
        </p:spPr>
        <p:txBody>
          <a:bodyPr lIns="0" tIns="0" rIns="0" bIns="0" rtlCol="0" anchor="t">
            <a:spAutoFit/>
          </a:bodyPr>
          <a:lstStyle/>
          <a:p>
            <a:pPr algn="ctr">
              <a:lnSpc>
                <a:spcPts val="5718"/>
              </a:lnSpc>
              <a:spcBef>
                <a:spcPct val="0"/>
              </a:spcBef>
            </a:pPr>
            <a:r>
              <a:rPr lang="en-US" sz="4084">
                <a:solidFill>
                  <a:srgbClr val="9EFF1F"/>
                </a:solidFill>
                <a:latin typeface="Anton"/>
                <a:ea typeface="Anton"/>
                <a:cs typeface="Anton"/>
                <a:sym typeface="Anton"/>
              </a:rPr>
              <a:t> WHICH CONSOLES OFFER THE WIDEST VARIETY OF GAME GENRES</a:t>
            </a:r>
            <a:r>
              <a:rPr lang="en-US" sz="4084">
                <a:solidFill>
                  <a:srgbClr val="05E4FB"/>
                </a:solidFill>
                <a:latin typeface="Anton"/>
                <a:ea typeface="Anton"/>
                <a:cs typeface="Anton"/>
                <a:sym typeface="Anton"/>
              </a:rPr>
              <a:t>❓</a:t>
            </a:r>
          </a:p>
        </p:txBody>
      </p:sp>
      <p:sp>
        <p:nvSpPr>
          <p:cNvPr id="10" name="TextBox 10"/>
          <p:cNvSpPr txBox="1"/>
          <p:nvPr/>
        </p:nvSpPr>
        <p:spPr>
          <a:xfrm>
            <a:off x="1028700" y="5076825"/>
            <a:ext cx="7104041" cy="1916176"/>
          </a:xfrm>
          <a:prstGeom prst="rect">
            <a:avLst/>
          </a:prstGeom>
        </p:spPr>
        <p:txBody>
          <a:bodyPr lIns="0" tIns="0" rIns="0" bIns="0" rtlCol="0" anchor="t">
            <a:spAutoFit/>
          </a:bodyPr>
          <a:lstStyle/>
          <a:p>
            <a:pPr algn="ctr">
              <a:lnSpc>
                <a:spcPts val="5158"/>
              </a:lnSpc>
              <a:spcBef>
                <a:spcPct val="0"/>
              </a:spcBef>
            </a:pPr>
            <a:r>
              <a:rPr lang="en-US" sz="3684">
                <a:solidFill>
                  <a:srgbClr val="9EFF1F"/>
                </a:solidFill>
                <a:latin typeface="Anton"/>
                <a:ea typeface="Anton"/>
                <a:cs typeface="Anton"/>
                <a:sym typeface="Anton"/>
              </a:rPr>
              <a:t> WHICH OLDER GAMES (RELEASED OVER 2 YEARS AGO) HAVE THE HIGHEST TOTAL SALES</a:t>
            </a:r>
            <a:r>
              <a:rPr lang="en-US" sz="3684">
                <a:solidFill>
                  <a:srgbClr val="05E4FB"/>
                </a:solidFill>
                <a:latin typeface="Anton"/>
                <a:ea typeface="Anton"/>
                <a:cs typeface="Anton"/>
                <a:sym typeface="Anto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9237809" y="0"/>
            <a:ext cx="9050191" cy="5083261"/>
          </a:xfrm>
          <a:custGeom>
            <a:avLst/>
            <a:gdLst/>
            <a:ahLst/>
            <a:cxnLst/>
            <a:rect l="l" t="t" r="r" b="b"/>
            <a:pathLst>
              <a:path w="9050191" h="5083261">
                <a:moveTo>
                  <a:pt x="0" y="0"/>
                </a:moveTo>
                <a:lnTo>
                  <a:pt x="9050191" y="0"/>
                </a:lnTo>
                <a:lnTo>
                  <a:pt x="9050191" y="5083261"/>
                </a:lnTo>
                <a:lnTo>
                  <a:pt x="0" y="5083261"/>
                </a:lnTo>
                <a:lnTo>
                  <a:pt x="0" y="0"/>
                </a:lnTo>
                <a:close/>
              </a:path>
            </a:pathLst>
          </a:custGeom>
          <a:blipFill>
            <a:blip r:embed="rId3"/>
            <a:stretch>
              <a:fillRect l="-79339" b="-27718"/>
            </a:stretch>
          </a:blipFill>
        </p:spPr>
      </p:sp>
      <p:sp>
        <p:nvSpPr>
          <p:cNvPr id="4" name="Freeform 4"/>
          <p:cNvSpPr/>
          <p:nvPr/>
        </p:nvSpPr>
        <p:spPr>
          <a:xfrm>
            <a:off x="0" y="5083261"/>
            <a:ext cx="9237809" cy="5203739"/>
          </a:xfrm>
          <a:custGeom>
            <a:avLst/>
            <a:gdLst/>
            <a:ahLst/>
            <a:cxnLst/>
            <a:rect l="l" t="t" r="r" b="b"/>
            <a:pathLst>
              <a:path w="9237809" h="5203739">
                <a:moveTo>
                  <a:pt x="0" y="0"/>
                </a:moveTo>
                <a:lnTo>
                  <a:pt x="9237809" y="0"/>
                </a:lnTo>
                <a:lnTo>
                  <a:pt x="9237809" y="5203739"/>
                </a:lnTo>
                <a:lnTo>
                  <a:pt x="0" y="5203739"/>
                </a:lnTo>
                <a:lnTo>
                  <a:pt x="0" y="0"/>
                </a:lnTo>
                <a:close/>
              </a:path>
            </a:pathLst>
          </a:custGeom>
          <a:blipFill>
            <a:blip r:embed="rId3"/>
            <a:stretch>
              <a:fillRect l="-79339" t="-1012" b="-26334"/>
            </a:stretch>
          </a:blipFill>
        </p:spPr>
      </p:sp>
      <p:sp>
        <p:nvSpPr>
          <p:cNvPr id="5" name="Freeform 5"/>
          <p:cNvSpPr/>
          <p:nvPr/>
        </p:nvSpPr>
        <p:spPr>
          <a:xfrm>
            <a:off x="0" y="0"/>
            <a:ext cx="9237809" cy="5083261"/>
          </a:xfrm>
          <a:custGeom>
            <a:avLst/>
            <a:gdLst/>
            <a:ahLst/>
            <a:cxnLst/>
            <a:rect l="l" t="t" r="r" b="b"/>
            <a:pathLst>
              <a:path w="9237809" h="5083261">
                <a:moveTo>
                  <a:pt x="0" y="0"/>
                </a:moveTo>
                <a:lnTo>
                  <a:pt x="9237809" y="0"/>
                </a:lnTo>
                <a:lnTo>
                  <a:pt x="9237809" y="5083261"/>
                </a:lnTo>
                <a:lnTo>
                  <a:pt x="0" y="5083261"/>
                </a:lnTo>
                <a:lnTo>
                  <a:pt x="0" y="0"/>
                </a:lnTo>
                <a:close/>
              </a:path>
            </a:pathLst>
          </a:custGeom>
          <a:blipFill>
            <a:blip r:embed="rId4"/>
            <a:stretch>
              <a:fillRect l="-53" r="-9282"/>
            </a:stretch>
          </a:blipFill>
        </p:spPr>
      </p:sp>
      <p:sp>
        <p:nvSpPr>
          <p:cNvPr id="6" name="Freeform 6"/>
          <p:cNvSpPr/>
          <p:nvPr/>
        </p:nvSpPr>
        <p:spPr>
          <a:xfrm>
            <a:off x="9237809" y="5143500"/>
            <a:ext cx="9050191" cy="5143500"/>
          </a:xfrm>
          <a:custGeom>
            <a:avLst/>
            <a:gdLst/>
            <a:ahLst/>
            <a:cxnLst/>
            <a:rect l="l" t="t" r="r" b="b"/>
            <a:pathLst>
              <a:path w="9050191" h="5143500">
                <a:moveTo>
                  <a:pt x="0" y="0"/>
                </a:moveTo>
                <a:lnTo>
                  <a:pt x="9050191" y="0"/>
                </a:lnTo>
                <a:lnTo>
                  <a:pt x="9050191" y="5143500"/>
                </a:lnTo>
                <a:lnTo>
                  <a:pt x="0" y="5143500"/>
                </a:lnTo>
                <a:lnTo>
                  <a:pt x="0" y="0"/>
                </a:lnTo>
                <a:close/>
              </a:path>
            </a:pathLst>
          </a:custGeom>
          <a:blipFill>
            <a:blip r:embed="rId5"/>
            <a:stretch>
              <a:fillRect r="-17326" b="-5109"/>
            </a:stretch>
          </a:blipFill>
        </p:spPr>
      </p:sp>
      <p:sp>
        <p:nvSpPr>
          <p:cNvPr id="7" name="TextBox 7"/>
          <p:cNvSpPr txBox="1"/>
          <p:nvPr/>
        </p:nvSpPr>
        <p:spPr>
          <a:xfrm>
            <a:off x="476166" y="7290849"/>
            <a:ext cx="8209109" cy="2819401"/>
          </a:xfrm>
          <a:prstGeom prst="rect">
            <a:avLst/>
          </a:prstGeom>
        </p:spPr>
        <p:txBody>
          <a:bodyPr lIns="0" tIns="0" rIns="0" bIns="0" rtlCol="0" anchor="t">
            <a:spAutoFit/>
          </a:bodyPr>
          <a:lstStyle/>
          <a:p>
            <a:pPr algn="ctr">
              <a:lnSpc>
                <a:spcPts val="4199"/>
              </a:lnSpc>
            </a:pPr>
            <a:r>
              <a:rPr lang="en-US" sz="2999">
                <a:solidFill>
                  <a:srgbClr val="05E4FB"/>
                </a:solidFill>
                <a:latin typeface="Anton"/>
                <a:ea typeface="Anton"/>
                <a:cs typeface="Anton"/>
                <a:sym typeface="Anton"/>
              </a:rPr>
              <a:t>SELECT  title, rELEASE_DATE,</a:t>
            </a:r>
          </a:p>
          <a:p>
            <a:pPr algn="ctr">
              <a:lnSpc>
                <a:spcPts val="4759"/>
              </a:lnSpc>
              <a:spcBef>
                <a:spcPct val="0"/>
              </a:spcBef>
            </a:pPr>
            <a:r>
              <a:rPr lang="en-US" sz="3399">
                <a:solidFill>
                  <a:srgbClr val="05E4FB"/>
                </a:solidFill>
                <a:latin typeface="Anton"/>
                <a:ea typeface="Anton"/>
                <a:cs typeface="Anton"/>
                <a:sym typeface="Anton"/>
              </a:rPr>
              <a:t>  DATEDIFF(CURDATE(), RELEASE_DATE) AS DAYS_SINCE_RELEASE FROM GAMES WHERE RELEASE_DATE IS NOT NULL</a:t>
            </a:r>
          </a:p>
          <a:p>
            <a:pPr algn="ctr">
              <a:lnSpc>
                <a:spcPts val="4199"/>
              </a:lnSpc>
              <a:spcBef>
                <a:spcPct val="0"/>
              </a:spcBef>
            </a:pPr>
            <a:r>
              <a:rPr lang="en-US" sz="2999">
                <a:solidFill>
                  <a:srgbClr val="05E4FB"/>
                </a:solidFill>
                <a:latin typeface="Anton"/>
                <a:ea typeface="Anton"/>
                <a:cs typeface="Anton"/>
                <a:sym typeface="Anton"/>
              </a:rPr>
              <a:t>ORDER BY DAYS_SINCE_RELEASE DESC;</a:t>
            </a:r>
          </a:p>
        </p:txBody>
      </p:sp>
      <p:sp>
        <p:nvSpPr>
          <p:cNvPr id="8" name="TextBox 8"/>
          <p:cNvSpPr txBox="1"/>
          <p:nvPr/>
        </p:nvSpPr>
        <p:spPr>
          <a:xfrm>
            <a:off x="10151231" y="1968585"/>
            <a:ext cx="7108069" cy="3114676"/>
          </a:xfrm>
          <a:prstGeom prst="rect">
            <a:avLst/>
          </a:prstGeom>
        </p:spPr>
        <p:txBody>
          <a:bodyPr lIns="0" tIns="0" rIns="0" bIns="0" rtlCol="0" anchor="t">
            <a:spAutoFit/>
          </a:bodyPr>
          <a:lstStyle/>
          <a:p>
            <a:pPr algn="ctr">
              <a:lnSpc>
                <a:spcPts val="4199"/>
              </a:lnSpc>
            </a:pPr>
            <a:r>
              <a:rPr lang="en-US" sz="2999">
                <a:solidFill>
                  <a:srgbClr val="05E4FB"/>
                </a:solidFill>
                <a:latin typeface="Anton"/>
                <a:ea typeface="Anton"/>
                <a:cs typeface="Anton"/>
                <a:sym typeface="Anton"/>
              </a:rPr>
              <a:t>SELECT  title,  critic_SCORE, TOTAL_SALES,</a:t>
            </a:r>
          </a:p>
          <a:p>
            <a:pPr algn="ctr">
              <a:lnSpc>
                <a:spcPts val="4199"/>
              </a:lnSpc>
              <a:spcBef>
                <a:spcPct val="0"/>
              </a:spcBef>
            </a:pPr>
            <a:r>
              <a:rPr lang="en-US" sz="2999">
                <a:solidFill>
                  <a:srgbClr val="05E4FB"/>
                </a:solidFill>
                <a:latin typeface="Anton"/>
                <a:ea typeface="Anton"/>
                <a:cs typeface="Anton"/>
                <a:sym typeface="Anton"/>
              </a:rPr>
              <a:t>  ABS(CRITIC_SCORE - (TOTAL_SALES * 10)) AS DEVIATION FROM GAMES</a:t>
            </a:r>
          </a:p>
          <a:p>
            <a:pPr algn="ctr">
              <a:lnSpc>
                <a:spcPts val="4199"/>
              </a:lnSpc>
              <a:spcBef>
                <a:spcPct val="0"/>
              </a:spcBef>
            </a:pPr>
            <a:r>
              <a:rPr lang="en-US" sz="2999">
                <a:solidFill>
                  <a:srgbClr val="05E4FB"/>
                </a:solidFill>
                <a:latin typeface="Anton"/>
                <a:ea typeface="Anton"/>
                <a:cs typeface="Anton"/>
                <a:sym typeface="Anton"/>
              </a:rPr>
              <a:t>WHERE CRITIC_SCORE IS NOT NULL AND TOTAL_SALES IS NOT NULL</a:t>
            </a:r>
          </a:p>
          <a:p>
            <a:pPr algn="ctr">
              <a:lnSpc>
                <a:spcPts val="4199"/>
              </a:lnSpc>
              <a:spcBef>
                <a:spcPct val="0"/>
              </a:spcBef>
            </a:pPr>
            <a:r>
              <a:rPr lang="en-US" sz="2999">
                <a:solidFill>
                  <a:srgbClr val="05E4FB"/>
                </a:solidFill>
                <a:latin typeface="Anton"/>
                <a:ea typeface="Anton"/>
                <a:cs typeface="Anton"/>
                <a:sym typeface="Anton"/>
              </a:rPr>
              <a:t>ORDER BY DEVIATION DESC LIMIT 10;</a:t>
            </a:r>
          </a:p>
        </p:txBody>
      </p:sp>
      <p:sp>
        <p:nvSpPr>
          <p:cNvPr id="9" name="TextBox 9"/>
          <p:cNvSpPr txBox="1"/>
          <p:nvPr/>
        </p:nvSpPr>
        <p:spPr>
          <a:xfrm>
            <a:off x="10347940" y="-66675"/>
            <a:ext cx="7104041" cy="1780921"/>
          </a:xfrm>
          <a:prstGeom prst="rect">
            <a:avLst/>
          </a:prstGeom>
        </p:spPr>
        <p:txBody>
          <a:bodyPr lIns="0" tIns="0" rIns="0" bIns="0" rtlCol="0" anchor="t">
            <a:spAutoFit/>
          </a:bodyPr>
          <a:lstStyle/>
          <a:p>
            <a:pPr algn="ctr">
              <a:lnSpc>
                <a:spcPts val="4739"/>
              </a:lnSpc>
              <a:spcBef>
                <a:spcPct val="0"/>
              </a:spcBef>
            </a:pPr>
            <a:r>
              <a:rPr lang="en-US" sz="3385">
                <a:solidFill>
                  <a:srgbClr val="9EFF1F"/>
                </a:solidFill>
                <a:latin typeface="Anton"/>
                <a:ea typeface="Anton"/>
                <a:cs typeface="Anton"/>
                <a:sym typeface="Anton"/>
              </a:rPr>
              <a:t> WHICH GAMES SHOW THE BIGGEST GAP BETWEEN CRITIC SCORE AND SCALED SALES</a:t>
            </a:r>
            <a:r>
              <a:rPr lang="en-US" sz="3385">
                <a:solidFill>
                  <a:srgbClr val="05E4FB"/>
                </a:solidFill>
                <a:latin typeface="Anton"/>
                <a:ea typeface="Anton"/>
                <a:cs typeface="Anton"/>
                <a:sym typeface="Anton"/>
              </a:rPr>
              <a:t>❓</a:t>
            </a:r>
          </a:p>
        </p:txBody>
      </p:sp>
      <p:sp>
        <p:nvSpPr>
          <p:cNvPr id="10" name="TextBox 10"/>
          <p:cNvSpPr txBox="1"/>
          <p:nvPr/>
        </p:nvSpPr>
        <p:spPr>
          <a:xfrm>
            <a:off x="1028700" y="5067300"/>
            <a:ext cx="7104041" cy="1543432"/>
          </a:xfrm>
          <a:prstGeom prst="rect">
            <a:avLst/>
          </a:prstGeom>
        </p:spPr>
        <p:txBody>
          <a:bodyPr lIns="0" tIns="0" rIns="0" bIns="0" rtlCol="0" anchor="t">
            <a:spAutoFit/>
          </a:bodyPr>
          <a:lstStyle/>
          <a:p>
            <a:pPr algn="ctr">
              <a:lnSpc>
                <a:spcPts val="6278"/>
              </a:lnSpc>
              <a:spcBef>
                <a:spcPct val="0"/>
              </a:spcBef>
            </a:pPr>
            <a:r>
              <a:rPr lang="en-US" sz="4484">
                <a:solidFill>
                  <a:srgbClr val="9EFF1F"/>
                </a:solidFill>
                <a:latin typeface="Anton"/>
                <a:ea typeface="Anton"/>
                <a:cs typeface="Anton"/>
                <a:sym typeface="Anton"/>
              </a:rPr>
              <a:t>WHICH GAMES WERE RELEASED THE LONGEST TIME AGO</a:t>
            </a:r>
            <a:r>
              <a:rPr lang="en-US" sz="4484">
                <a:solidFill>
                  <a:srgbClr val="05E4FB"/>
                </a:solidFill>
                <a:latin typeface="Anton"/>
                <a:ea typeface="Anton"/>
                <a:cs typeface="Anton"/>
                <a:sym typeface="Anton"/>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3" name="Picture 3"/>
          <p:cNvPicPr>
            <a:picLocks noChangeAspect="1"/>
          </p:cNvPicPr>
          <p:nvPr/>
        </p:nvPicPr>
        <p:blipFill>
          <a:blip r:embed="rId3"/>
          <a:srcRect/>
          <a:stretch>
            <a:fillRect/>
          </a:stretch>
        </p:blipFill>
        <p:spPr>
          <a:xfrm>
            <a:off x="15415025" y="-2784371"/>
            <a:ext cx="7109038" cy="6433679"/>
          </a:xfrm>
          <a:prstGeom prst="rect">
            <a:avLst/>
          </a:prstGeom>
        </p:spPr>
      </p:pic>
      <p:pic>
        <p:nvPicPr>
          <p:cNvPr id="4" name="Picture 4"/>
          <p:cNvPicPr>
            <a:picLocks noChangeAspect="1"/>
          </p:cNvPicPr>
          <p:nvPr/>
        </p:nvPicPr>
        <p:blipFill>
          <a:blip r:embed="rId3"/>
          <a:srcRect/>
          <a:stretch>
            <a:fillRect/>
          </a:stretch>
        </p:blipFill>
        <p:spPr>
          <a:xfrm>
            <a:off x="-2473240" y="94781"/>
            <a:ext cx="5304325" cy="4800414"/>
          </a:xfrm>
          <a:prstGeom prst="rect">
            <a:avLst/>
          </a:prstGeom>
        </p:spPr>
      </p:pic>
      <p:pic>
        <p:nvPicPr>
          <p:cNvPr id="5" name="Picture 5"/>
          <p:cNvPicPr>
            <a:picLocks noChangeAspect="1"/>
          </p:cNvPicPr>
          <p:nvPr/>
        </p:nvPicPr>
        <p:blipFill>
          <a:blip r:embed="rId4">
            <a:alphaModFix amt="27000"/>
          </a:blip>
          <a:srcRect/>
          <a:stretch>
            <a:fillRect/>
          </a:stretch>
        </p:blipFill>
        <p:spPr>
          <a:xfrm>
            <a:off x="6619334" y="1028700"/>
            <a:ext cx="4477832" cy="5970443"/>
          </a:xfrm>
          <a:prstGeom prst="rect">
            <a:avLst/>
          </a:prstGeom>
        </p:spPr>
      </p:pic>
      <p:sp>
        <p:nvSpPr>
          <p:cNvPr id="6" name="Freeform 6"/>
          <p:cNvSpPr/>
          <p:nvPr/>
        </p:nvSpPr>
        <p:spPr>
          <a:xfrm>
            <a:off x="7782995" y="1619769"/>
            <a:ext cx="2722010" cy="1750437"/>
          </a:xfrm>
          <a:custGeom>
            <a:avLst/>
            <a:gdLst/>
            <a:ahLst/>
            <a:cxnLst/>
            <a:rect l="l" t="t" r="r" b="b"/>
            <a:pathLst>
              <a:path w="2722010" h="1750437">
                <a:moveTo>
                  <a:pt x="0" y="0"/>
                </a:moveTo>
                <a:lnTo>
                  <a:pt x="2722010" y="0"/>
                </a:lnTo>
                <a:lnTo>
                  <a:pt x="2722010" y="1750437"/>
                </a:lnTo>
                <a:lnTo>
                  <a:pt x="0" y="1750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5161192" y="3522178"/>
            <a:ext cx="4790294" cy="2469809"/>
          </a:xfrm>
          <a:prstGeom prst="rect">
            <a:avLst/>
          </a:prstGeom>
        </p:spPr>
        <p:txBody>
          <a:bodyPr lIns="0" tIns="0" rIns="0" bIns="0" rtlCol="0" anchor="t">
            <a:spAutoFit/>
          </a:bodyPr>
          <a:lstStyle/>
          <a:p>
            <a:pPr algn="l">
              <a:lnSpc>
                <a:spcPts val="20219"/>
              </a:lnSpc>
              <a:spcBef>
                <a:spcPct val="0"/>
              </a:spcBef>
            </a:pPr>
            <a:r>
              <a:rPr lang="en-US" sz="14442">
                <a:solidFill>
                  <a:srgbClr val="5CE1E6"/>
                </a:solidFill>
                <a:latin typeface="Anton"/>
                <a:ea typeface="Anton"/>
                <a:cs typeface="Anton"/>
                <a:sym typeface="Anton"/>
              </a:rPr>
              <a:t>THANK</a:t>
            </a:r>
          </a:p>
        </p:txBody>
      </p:sp>
      <p:sp>
        <p:nvSpPr>
          <p:cNvPr id="8" name="TextBox 8"/>
          <p:cNvSpPr txBox="1"/>
          <p:nvPr/>
        </p:nvSpPr>
        <p:spPr>
          <a:xfrm>
            <a:off x="9703357" y="3522178"/>
            <a:ext cx="3766351" cy="2469809"/>
          </a:xfrm>
          <a:prstGeom prst="rect">
            <a:avLst/>
          </a:prstGeom>
        </p:spPr>
        <p:txBody>
          <a:bodyPr lIns="0" tIns="0" rIns="0" bIns="0" rtlCol="0" anchor="t">
            <a:spAutoFit/>
          </a:bodyPr>
          <a:lstStyle/>
          <a:p>
            <a:pPr algn="l">
              <a:lnSpc>
                <a:spcPts val="20219"/>
              </a:lnSpc>
              <a:spcBef>
                <a:spcPct val="0"/>
              </a:spcBef>
            </a:pPr>
            <a:r>
              <a:rPr lang="en-US" sz="14442">
                <a:solidFill>
                  <a:srgbClr val="DE97FF"/>
                </a:solidFill>
                <a:latin typeface="Anton"/>
                <a:ea typeface="Anton"/>
                <a:cs typeface="Anton"/>
                <a:sym typeface="Anton"/>
              </a:rPr>
              <a:t>YOU!</a:t>
            </a:r>
          </a:p>
        </p:txBody>
      </p:sp>
      <p:sp>
        <p:nvSpPr>
          <p:cNvPr id="9" name="TextBox 9"/>
          <p:cNvSpPr txBox="1"/>
          <p:nvPr/>
        </p:nvSpPr>
        <p:spPr>
          <a:xfrm>
            <a:off x="4552852" y="6268212"/>
            <a:ext cx="8281710" cy="815340"/>
          </a:xfrm>
          <a:prstGeom prst="rect">
            <a:avLst/>
          </a:prstGeom>
        </p:spPr>
        <p:txBody>
          <a:bodyPr lIns="0" tIns="0" rIns="0" bIns="0" rtlCol="0" anchor="t">
            <a:spAutoFit/>
          </a:bodyPr>
          <a:lstStyle/>
          <a:p>
            <a:pPr algn="ctr">
              <a:lnSpc>
                <a:spcPts val="3359"/>
              </a:lnSpc>
            </a:pPr>
            <a:r>
              <a:rPr lang="en-US" sz="2400">
                <a:solidFill>
                  <a:srgbClr val="5CE1E6"/>
                </a:solidFill>
                <a:latin typeface="Montserrat"/>
                <a:ea typeface="Montserrat"/>
                <a:cs typeface="Montserrat"/>
                <a:sym typeface="Montserrat"/>
              </a:rPr>
              <a:t>Thank you for your attention. </a:t>
            </a:r>
          </a:p>
          <a:p>
            <a:pPr algn="ctr">
              <a:lnSpc>
                <a:spcPts val="3359"/>
              </a:lnSpc>
              <a:spcBef>
                <a:spcPct val="0"/>
              </a:spcBef>
            </a:pPr>
            <a:endParaRPr lang="en-US" sz="2400">
              <a:solidFill>
                <a:srgbClr val="5CE1E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166" b="-83166"/>
            </a:stretch>
          </a:blipFill>
        </p:spPr>
      </p:sp>
      <p:grpSp>
        <p:nvGrpSpPr>
          <p:cNvPr id="3" name="Group 3"/>
          <p:cNvGrpSpPr/>
          <p:nvPr/>
        </p:nvGrpSpPr>
        <p:grpSpPr>
          <a:xfrm>
            <a:off x="12496800" y="0"/>
            <a:ext cx="5048250" cy="10287000"/>
            <a:chOff x="0" y="0"/>
            <a:chExt cx="6731000" cy="13716000"/>
          </a:xfrm>
        </p:grpSpPr>
        <p:pic>
          <p:nvPicPr>
            <p:cNvPr id="4" name="Picture 4"/>
            <p:cNvPicPr>
              <a:picLocks noChangeAspect="1"/>
            </p:cNvPicPr>
            <p:nvPr/>
          </p:nvPicPr>
          <p:blipFill>
            <a:blip r:embed="rId3"/>
            <a:srcRect l="31597" r="31597"/>
            <a:stretch>
              <a:fillRect/>
            </a:stretch>
          </p:blipFill>
          <p:spPr>
            <a:xfrm>
              <a:off x="0" y="0"/>
              <a:ext cx="6731000" cy="13716000"/>
            </a:xfrm>
            <a:prstGeom prst="rect">
              <a:avLst/>
            </a:prstGeom>
          </p:spPr>
        </p:pic>
      </p:grpSp>
      <p:pic>
        <p:nvPicPr>
          <p:cNvPr id="5" name="Picture 5"/>
          <p:cNvPicPr>
            <a:picLocks noChangeAspect="1"/>
          </p:cNvPicPr>
          <p:nvPr/>
        </p:nvPicPr>
        <p:blipFill>
          <a:blip r:embed="rId4"/>
          <a:srcRect/>
          <a:stretch>
            <a:fillRect/>
          </a:stretch>
        </p:blipFill>
        <p:spPr>
          <a:xfrm>
            <a:off x="10047370" y="-579720"/>
            <a:ext cx="3554519" cy="3216840"/>
          </a:xfrm>
          <a:prstGeom prst="rect">
            <a:avLst/>
          </a:prstGeom>
        </p:spPr>
      </p:pic>
      <p:sp>
        <p:nvSpPr>
          <p:cNvPr id="6" name="Freeform 6"/>
          <p:cNvSpPr/>
          <p:nvPr/>
        </p:nvSpPr>
        <p:spPr>
          <a:xfrm>
            <a:off x="619207" y="1407053"/>
            <a:ext cx="1203560" cy="773970"/>
          </a:xfrm>
          <a:custGeom>
            <a:avLst/>
            <a:gdLst/>
            <a:ahLst/>
            <a:cxnLst/>
            <a:rect l="l" t="t" r="r" b="b"/>
            <a:pathLst>
              <a:path w="1203560" h="773970">
                <a:moveTo>
                  <a:pt x="0" y="0"/>
                </a:moveTo>
                <a:lnTo>
                  <a:pt x="1203560" y="0"/>
                </a:lnTo>
                <a:lnTo>
                  <a:pt x="1203560" y="773970"/>
                </a:lnTo>
                <a:lnTo>
                  <a:pt x="0" y="773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832131" y="4720400"/>
            <a:ext cx="11664669" cy="3639185"/>
          </a:xfrm>
          <a:prstGeom prst="rect">
            <a:avLst/>
          </a:prstGeom>
        </p:spPr>
        <p:txBody>
          <a:bodyPr lIns="0" tIns="0" rIns="0" bIns="0" rtlCol="0" anchor="t">
            <a:spAutoFit/>
          </a:bodyPr>
          <a:lstStyle/>
          <a:p>
            <a:pPr algn="l">
              <a:lnSpc>
                <a:spcPts val="3639"/>
              </a:lnSpc>
              <a:spcBef>
                <a:spcPct val="0"/>
              </a:spcBef>
            </a:pPr>
            <a:r>
              <a:rPr lang="en-US" sz="2599">
                <a:solidFill>
                  <a:srgbClr val="5CE1E6"/>
                </a:solidFill>
                <a:latin typeface="Montserrat"/>
                <a:ea typeface="Montserrat"/>
                <a:cs typeface="Montserrat"/>
                <a:sym typeface="Montserrat"/>
              </a:rPr>
              <a:t>Video game sales began in the late 1970s with arcade machines and home consoles like Atari. What started as coin-operated fun soon exploded into a multi-billion dollar industry. The 1990s saw iconic titles like Mario and Sonic dominate cartridge sales, while the 2000s introduced online stores and digital downloads. Today, mobile apps, cloud gaming, and in-game purchases drive massive revenue. From pixelated screens to global esports arenas, video games have evolved into one of the most powerful forces in entertainment.</a:t>
            </a:r>
          </a:p>
        </p:txBody>
      </p:sp>
      <p:sp>
        <p:nvSpPr>
          <p:cNvPr id="8" name="TextBox 8"/>
          <p:cNvSpPr txBox="1"/>
          <p:nvPr/>
        </p:nvSpPr>
        <p:spPr>
          <a:xfrm>
            <a:off x="619207" y="2803249"/>
            <a:ext cx="7942834" cy="1817138"/>
          </a:xfrm>
          <a:prstGeom prst="rect">
            <a:avLst/>
          </a:prstGeom>
        </p:spPr>
        <p:txBody>
          <a:bodyPr lIns="0" tIns="0" rIns="0" bIns="0" rtlCol="0" anchor="t">
            <a:spAutoFit/>
          </a:bodyPr>
          <a:lstStyle/>
          <a:p>
            <a:pPr algn="l">
              <a:lnSpc>
                <a:spcPts val="14817"/>
              </a:lnSpc>
              <a:spcBef>
                <a:spcPct val="0"/>
              </a:spcBef>
            </a:pPr>
            <a:r>
              <a:rPr lang="en-US" sz="10584">
                <a:solidFill>
                  <a:srgbClr val="5CE1E6"/>
                </a:solidFill>
                <a:latin typeface="Anton"/>
                <a:ea typeface="Anton"/>
                <a:cs typeface="Anton"/>
                <a:sym typeface="Anton"/>
              </a:rPr>
              <a:t>FROM ARCADES</a:t>
            </a:r>
          </a:p>
        </p:txBody>
      </p:sp>
      <p:sp>
        <p:nvSpPr>
          <p:cNvPr id="9" name="TextBox 9"/>
          <p:cNvSpPr txBox="1"/>
          <p:nvPr/>
        </p:nvSpPr>
        <p:spPr>
          <a:xfrm>
            <a:off x="8326897" y="2803249"/>
            <a:ext cx="4169903"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TO APPS</a:t>
            </a:r>
          </a:p>
        </p:txBody>
      </p:sp>
      <p:sp>
        <p:nvSpPr>
          <p:cNvPr id="10" name="TextBox 10"/>
          <p:cNvSpPr txBox="1"/>
          <p:nvPr/>
        </p:nvSpPr>
        <p:spPr>
          <a:xfrm>
            <a:off x="1796844" y="8392922"/>
            <a:ext cx="850192" cy="1040048"/>
          </a:xfrm>
          <a:prstGeom prst="rect">
            <a:avLst/>
          </a:prstGeom>
        </p:spPr>
        <p:txBody>
          <a:bodyPr lIns="0" tIns="0" rIns="0" bIns="0" rtlCol="0" anchor="t">
            <a:spAutoFit/>
          </a:bodyPr>
          <a:lstStyle/>
          <a:p>
            <a:pPr algn="l">
              <a:lnSpc>
                <a:spcPts val="8533"/>
              </a:lnSpc>
              <a:spcBef>
                <a:spcPct val="0"/>
              </a:spcBef>
            </a:pPr>
            <a:r>
              <a:rPr lang="en-US" sz="6095">
                <a:solidFill>
                  <a:srgbClr val="5CE1E6"/>
                </a:solidFill>
                <a:latin typeface="Anton"/>
                <a:ea typeface="Anton"/>
                <a:cs typeface="Anton"/>
                <a:sym typeface="Anton"/>
              </a:rPr>
              <a:t>03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sp>
      <p:sp>
        <p:nvSpPr>
          <p:cNvPr id="3" name="Freeform 3"/>
          <p:cNvSpPr/>
          <p:nvPr/>
        </p:nvSpPr>
        <p:spPr>
          <a:xfrm>
            <a:off x="1796844" y="1961679"/>
            <a:ext cx="1289788" cy="829421"/>
          </a:xfrm>
          <a:custGeom>
            <a:avLst/>
            <a:gdLst/>
            <a:ahLst/>
            <a:cxnLst/>
            <a:rect l="l" t="t" r="r" b="b"/>
            <a:pathLst>
              <a:path w="1289788" h="829421">
                <a:moveTo>
                  <a:pt x="0" y="0"/>
                </a:moveTo>
                <a:lnTo>
                  <a:pt x="1289788" y="0"/>
                </a:lnTo>
                <a:lnTo>
                  <a:pt x="1289788" y="829421"/>
                </a:lnTo>
                <a:lnTo>
                  <a:pt x="0" y="8294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9253538"/>
            <a:ext cx="19241455" cy="0"/>
          </a:xfrm>
          <a:prstGeom prst="line">
            <a:avLst/>
          </a:prstGeom>
          <a:ln w="9525" cap="flat">
            <a:solidFill>
              <a:srgbClr val="FFFFFF"/>
            </a:solidFill>
            <a:prstDash val="solid"/>
            <a:headEnd type="none" w="sm" len="sm"/>
            <a:tailEnd type="none" w="sm" len="sm"/>
          </a:ln>
        </p:spPr>
      </p:sp>
      <p:pic>
        <p:nvPicPr>
          <p:cNvPr id="5" name="Picture 5"/>
          <p:cNvPicPr>
            <a:picLocks noChangeAspect="1"/>
          </p:cNvPicPr>
          <p:nvPr/>
        </p:nvPicPr>
        <p:blipFill>
          <a:blip r:embed="rId5"/>
          <a:srcRect/>
          <a:stretch>
            <a:fillRect/>
          </a:stretch>
        </p:blipFill>
        <p:spPr>
          <a:xfrm>
            <a:off x="-5576711" y="1683642"/>
            <a:ext cx="7109038" cy="6433679"/>
          </a:xfrm>
          <a:prstGeom prst="rect">
            <a:avLst/>
          </a:prstGeom>
        </p:spPr>
      </p:pic>
      <p:grpSp>
        <p:nvGrpSpPr>
          <p:cNvPr id="6" name="Group 6"/>
          <p:cNvGrpSpPr/>
          <p:nvPr/>
        </p:nvGrpSpPr>
        <p:grpSpPr>
          <a:xfrm>
            <a:off x="10276292" y="-892216"/>
            <a:ext cx="8965163" cy="11939606"/>
            <a:chOff x="0" y="0"/>
            <a:chExt cx="457734" cy="609600"/>
          </a:xfrm>
        </p:grpSpPr>
        <p:sp>
          <p:nvSpPr>
            <p:cNvPr id="7" name="Freeform 7"/>
            <p:cNvSpPr/>
            <p:nvPr/>
          </p:nvSpPr>
          <p:spPr>
            <a:xfrm>
              <a:off x="0" y="0"/>
              <a:ext cx="457734" cy="609600"/>
            </a:xfrm>
            <a:custGeom>
              <a:avLst/>
              <a:gdLst/>
              <a:ahLst/>
              <a:cxnLst/>
              <a:rect l="l" t="t" r="r" b="b"/>
              <a:pathLst>
                <a:path w="457734" h="609600">
                  <a:moveTo>
                    <a:pt x="203200" y="0"/>
                  </a:moveTo>
                  <a:lnTo>
                    <a:pt x="457734" y="0"/>
                  </a:lnTo>
                  <a:lnTo>
                    <a:pt x="254534" y="609600"/>
                  </a:lnTo>
                  <a:lnTo>
                    <a:pt x="0" y="609600"/>
                  </a:lnTo>
                  <a:lnTo>
                    <a:pt x="203200" y="0"/>
                  </a:lnTo>
                  <a:close/>
                </a:path>
              </a:pathLst>
            </a:custGeom>
            <a:blipFill>
              <a:blip r:embed="rId6"/>
              <a:stretch>
                <a:fillRect l="-69069" r="-30821"/>
              </a:stretch>
            </a:blipFill>
          </p:spPr>
        </p:sp>
      </p:grpSp>
      <p:grpSp>
        <p:nvGrpSpPr>
          <p:cNvPr id="8" name="Group 8"/>
          <p:cNvGrpSpPr/>
          <p:nvPr/>
        </p:nvGrpSpPr>
        <p:grpSpPr>
          <a:xfrm>
            <a:off x="11884581" y="3553095"/>
            <a:ext cx="1197698" cy="1796547"/>
            <a:chOff x="0" y="0"/>
            <a:chExt cx="406400" cy="609600"/>
          </a:xfrm>
        </p:grpSpPr>
        <p:sp>
          <p:nvSpPr>
            <p:cNvPr id="9" name="Freeform 9"/>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361B70">
                    <a:alpha val="100000"/>
                  </a:srgbClr>
                </a:gs>
                <a:gs pos="100000">
                  <a:srgbClr val="000000">
                    <a:alpha val="100000"/>
                  </a:srgbClr>
                </a:gs>
              </a:gsLst>
              <a:lin ang="0"/>
            </a:gradFill>
          </p:spPr>
        </p:sp>
        <p:sp>
          <p:nvSpPr>
            <p:cNvPr id="10" name="TextBox 10"/>
            <p:cNvSpPr txBox="1"/>
            <p:nvPr/>
          </p:nvSpPr>
          <p:spPr>
            <a:xfrm>
              <a:off x="101600" y="-38100"/>
              <a:ext cx="203200" cy="647700"/>
            </a:xfrm>
            <a:prstGeom prst="rect">
              <a:avLst/>
            </a:prstGeom>
          </p:spPr>
          <p:txBody>
            <a:bodyPr lIns="50800" tIns="50800" rIns="50800" bIns="50800" rtlCol="0" anchor="ctr"/>
            <a:lstStyle/>
            <a:p>
              <a:pPr algn="ctr">
                <a:lnSpc>
                  <a:spcPts val="2083"/>
                </a:lnSpc>
              </a:pPr>
              <a:endParaRPr/>
            </a:p>
          </p:txBody>
        </p:sp>
      </p:grpSp>
      <p:sp>
        <p:nvSpPr>
          <p:cNvPr id="11" name="TextBox 11"/>
          <p:cNvSpPr txBox="1"/>
          <p:nvPr/>
        </p:nvSpPr>
        <p:spPr>
          <a:xfrm>
            <a:off x="1796844" y="2803249"/>
            <a:ext cx="2028833" cy="1817138"/>
          </a:xfrm>
          <a:prstGeom prst="rect">
            <a:avLst/>
          </a:prstGeom>
        </p:spPr>
        <p:txBody>
          <a:bodyPr lIns="0" tIns="0" rIns="0" bIns="0" rtlCol="0" anchor="t">
            <a:spAutoFit/>
          </a:bodyPr>
          <a:lstStyle/>
          <a:p>
            <a:pPr algn="l">
              <a:lnSpc>
                <a:spcPts val="14817"/>
              </a:lnSpc>
              <a:spcBef>
                <a:spcPct val="0"/>
              </a:spcBef>
            </a:pPr>
            <a:r>
              <a:rPr lang="en-US" sz="10584">
                <a:solidFill>
                  <a:srgbClr val="5CE1E6"/>
                </a:solidFill>
                <a:latin typeface="Anton"/>
                <a:ea typeface="Anton"/>
                <a:cs typeface="Anton"/>
                <a:sym typeface="Anton"/>
              </a:rPr>
              <a:t>PRO </a:t>
            </a:r>
          </a:p>
        </p:txBody>
      </p:sp>
      <p:sp>
        <p:nvSpPr>
          <p:cNvPr id="12" name="TextBox 12"/>
          <p:cNvSpPr txBox="1"/>
          <p:nvPr/>
        </p:nvSpPr>
        <p:spPr>
          <a:xfrm>
            <a:off x="3953738" y="2784199"/>
            <a:ext cx="4169903"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GAMERS</a:t>
            </a:r>
          </a:p>
        </p:txBody>
      </p:sp>
      <p:sp>
        <p:nvSpPr>
          <p:cNvPr id="13" name="TextBox 13"/>
          <p:cNvSpPr txBox="1"/>
          <p:nvPr/>
        </p:nvSpPr>
        <p:spPr>
          <a:xfrm>
            <a:off x="16732044" y="7458933"/>
            <a:ext cx="1371487" cy="1591373"/>
          </a:xfrm>
          <a:prstGeom prst="rect">
            <a:avLst/>
          </a:prstGeom>
        </p:spPr>
        <p:txBody>
          <a:bodyPr lIns="0" tIns="0" rIns="0" bIns="0" rtlCol="0" anchor="t">
            <a:spAutoFit/>
          </a:bodyPr>
          <a:lstStyle/>
          <a:p>
            <a:pPr algn="l">
              <a:lnSpc>
                <a:spcPts val="13000"/>
              </a:lnSpc>
              <a:spcBef>
                <a:spcPct val="0"/>
              </a:spcBef>
            </a:pPr>
            <a:r>
              <a:rPr lang="en-US" sz="9285">
                <a:solidFill>
                  <a:srgbClr val="5CE1E6"/>
                </a:solidFill>
                <a:latin typeface="Anton"/>
                <a:ea typeface="Anton"/>
                <a:cs typeface="Anton"/>
                <a:sym typeface="Anton"/>
              </a:rPr>
              <a:t>05</a:t>
            </a:r>
          </a:p>
        </p:txBody>
      </p:sp>
      <p:grpSp>
        <p:nvGrpSpPr>
          <p:cNvPr id="14" name="Group 14"/>
          <p:cNvGrpSpPr/>
          <p:nvPr/>
        </p:nvGrpSpPr>
        <p:grpSpPr>
          <a:xfrm>
            <a:off x="16431851" y="5077587"/>
            <a:ext cx="1197698" cy="1796547"/>
            <a:chOff x="0" y="0"/>
            <a:chExt cx="406400" cy="609600"/>
          </a:xfrm>
        </p:grpSpPr>
        <p:sp>
          <p:nvSpPr>
            <p:cNvPr id="15" name="Freeform 15"/>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gradFill rotWithShape="1">
              <a:gsLst>
                <a:gs pos="0">
                  <a:srgbClr val="032A64">
                    <a:alpha val="100000"/>
                  </a:srgbClr>
                </a:gs>
                <a:gs pos="100000">
                  <a:srgbClr val="414C94">
                    <a:alpha val="100000"/>
                  </a:srgbClr>
                </a:gs>
              </a:gsLst>
              <a:lin ang="0"/>
            </a:gradFill>
          </p:spPr>
        </p:sp>
        <p:sp>
          <p:nvSpPr>
            <p:cNvPr id="16" name="TextBox 16"/>
            <p:cNvSpPr txBox="1"/>
            <p:nvPr/>
          </p:nvSpPr>
          <p:spPr>
            <a:xfrm>
              <a:off x="101600" y="-38100"/>
              <a:ext cx="203200" cy="647700"/>
            </a:xfrm>
            <a:prstGeom prst="rect">
              <a:avLst/>
            </a:prstGeom>
          </p:spPr>
          <p:txBody>
            <a:bodyPr lIns="50800" tIns="50800" rIns="50800" bIns="50800" rtlCol="0" anchor="ctr"/>
            <a:lstStyle/>
            <a:p>
              <a:pPr algn="ctr">
                <a:lnSpc>
                  <a:spcPts val="2083"/>
                </a:lnSpc>
              </a:pPr>
              <a:endParaRPr/>
            </a:p>
          </p:txBody>
        </p:sp>
      </p:grpSp>
      <p:sp>
        <p:nvSpPr>
          <p:cNvPr id="17" name="TextBox 17"/>
          <p:cNvSpPr txBox="1"/>
          <p:nvPr/>
        </p:nvSpPr>
        <p:spPr>
          <a:xfrm>
            <a:off x="390861" y="5010912"/>
            <a:ext cx="10738702" cy="4256672"/>
          </a:xfrm>
          <a:prstGeom prst="rect">
            <a:avLst/>
          </a:prstGeom>
        </p:spPr>
        <p:txBody>
          <a:bodyPr lIns="0" tIns="0" rIns="0" bIns="0" rtlCol="0" anchor="t">
            <a:spAutoFit/>
          </a:bodyPr>
          <a:lstStyle/>
          <a:p>
            <a:pPr algn="ctr">
              <a:lnSpc>
                <a:spcPts val="4255"/>
              </a:lnSpc>
            </a:pPr>
            <a:r>
              <a:rPr lang="en-US" sz="3039">
                <a:solidFill>
                  <a:srgbClr val="05E4FB"/>
                </a:solidFill>
                <a:latin typeface="Anton"/>
                <a:ea typeface="Anton"/>
                <a:cs typeface="Anton"/>
                <a:sym typeface="Anton"/>
              </a:rPr>
              <a:t>Pro gamers are elite players who compete in video games at the highest level. They train for hours daily, mastering mechanics, strategies, and teamwork to dominate tournaments. Backed by coaches, analysts, and sponsors, they turn passion into profession — earning through prize money, salaries, streaming, and brand deals. With lightning-fast reflexes and mental endurance, pro gamers are the athletes of the digital age, inspiring millions across the globe.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pic>
        <p:nvPicPr>
          <p:cNvPr id="3" name="Picture 3"/>
          <p:cNvPicPr>
            <a:picLocks noChangeAspect="1"/>
          </p:cNvPicPr>
          <p:nvPr/>
        </p:nvPicPr>
        <p:blipFill>
          <a:blip r:embed="rId3"/>
          <a:srcRect/>
          <a:stretch>
            <a:fillRect/>
          </a:stretch>
        </p:blipFill>
        <p:spPr>
          <a:xfrm>
            <a:off x="14219131" y="-3216840"/>
            <a:ext cx="7109038" cy="6433679"/>
          </a:xfrm>
          <a:prstGeom prst="rect">
            <a:avLst/>
          </a:prstGeom>
        </p:spPr>
      </p:pic>
      <p:sp>
        <p:nvSpPr>
          <p:cNvPr id="4" name="Freeform 4"/>
          <p:cNvSpPr/>
          <p:nvPr/>
        </p:nvSpPr>
        <p:spPr>
          <a:xfrm>
            <a:off x="1495417" y="2749890"/>
            <a:ext cx="1452256" cy="933899"/>
          </a:xfrm>
          <a:custGeom>
            <a:avLst/>
            <a:gdLst/>
            <a:ahLst/>
            <a:cxnLst/>
            <a:rect l="l" t="t" r="r" b="b"/>
            <a:pathLst>
              <a:path w="1452256" h="933899">
                <a:moveTo>
                  <a:pt x="0" y="0"/>
                </a:moveTo>
                <a:lnTo>
                  <a:pt x="1452256" y="0"/>
                </a:lnTo>
                <a:lnTo>
                  <a:pt x="1452256" y="933899"/>
                </a:lnTo>
                <a:lnTo>
                  <a:pt x="0" y="933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885796" y="2273015"/>
            <a:ext cx="6076711" cy="6194445"/>
          </a:xfrm>
          <a:prstGeom prst="rect">
            <a:avLst/>
          </a:prstGeom>
        </p:spPr>
        <p:txBody>
          <a:bodyPr lIns="0" tIns="0" rIns="0" bIns="0" rtlCol="0" anchor="t">
            <a:spAutoFit/>
          </a:bodyPr>
          <a:lstStyle/>
          <a:p>
            <a:pPr algn="l">
              <a:lnSpc>
                <a:spcPts val="3294"/>
              </a:lnSpc>
              <a:spcBef>
                <a:spcPct val="0"/>
              </a:spcBef>
            </a:pPr>
            <a:r>
              <a:rPr lang="en-US" sz="2353">
                <a:solidFill>
                  <a:srgbClr val="5CE1E6"/>
                </a:solidFill>
                <a:latin typeface="Montserrat"/>
                <a:ea typeface="Montserrat"/>
                <a:cs typeface="Montserrat"/>
                <a:sym typeface="Montserrat"/>
              </a:rPr>
              <a:t>Video game organizations are the driving force behind the gaming industry. They manage game development, publishing, marketing, and esports operations. Leading companies like Sony, Microsoft, Nintendo, and Tencent create iconic titles and platforms that shape global gaming trends. These organizations invest in creative studios, sponsor tournaments, and build online communities.  From indie developers to billion-dollar corporations, each plays a vital role in expanding the reach and impact of video games worldwide.</a:t>
            </a:r>
          </a:p>
        </p:txBody>
      </p:sp>
      <p:sp>
        <p:nvSpPr>
          <p:cNvPr id="6" name="TextBox 6"/>
          <p:cNvSpPr txBox="1"/>
          <p:nvPr/>
        </p:nvSpPr>
        <p:spPr>
          <a:xfrm>
            <a:off x="1362067" y="3736699"/>
            <a:ext cx="8658233" cy="3693563"/>
          </a:xfrm>
          <a:prstGeom prst="rect">
            <a:avLst/>
          </a:prstGeom>
        </p:spPr>
        <p:txBody>
          <a:bodyPr lIns="0" tIns="0" rIns="0" bIns="0" rtlCol="0" anchor="t">
            <a:spAutoFit/>
          </a:bodyPr>
          <a:lstStyle/>
          <a:p>
            <a:pPr algn="l">
              <a:lnSpc>
                <a:spcPts val="14817"/>
              </a:lnSpc>
            </a:pPr>
            <a:r>
              <a:rPr lang="en-US" sz="10584">
                <a:solidFill>
                  <a:srgbClr val="5CE1E6"/>
                </a:solidFill>
                <a:latin typeface="Anton"/>
                <a:ea typeface="Anton"/>
                <a:cs typeface="Anton"/>
                <a:sym typeface="Anton"/>
              </a:rPr>
              <a:t>VIDEO GAMES</a:t>
            </a:r>
          </a:p>
          <a:p>
            <a:pPr algn="l">
              <a:lnSpc>
                <a:spcPts val="14817"/>
              </a:lnSpc>
              <a:spcBef>
                <a:spcPct val="0"/>
              </a:spcBef>
            </a:pPr>
            <a:endParaRPr lang="en-US" sz="10584">
              <a:solidFill>
                <a:srgbClr val="5CE1E6"/>
              </a:solidFill>
              <a:latin typeface="Anton"/>
              <a:ea typeface="Anton"/>
              <a:cs typeface="Anton"/>
              <a:sym typeface="Anton"/>
            </a:endParaRPr>
          </a:p>
        </p:txBody>
      </p:sp>
      <p:sp>
        <p:nvSpPr>
          <p:cNvPr id="7" name="TextBox 7"/>
          <p:cNvSpPr txBox="1"/>
          <p:nvPr/>
        </p:nvSpPr>
        <p:spPr>
          <a:xfrm>
            <a:off x="1362067" y="5184499"/>
            <a:ext cx="8227553"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ORGANIZATIONS</a:t>
            </a:r>
          </a:p>
        </p:txBody>
      </p:sp>
      <p:sp>
        <p:nvSpPr>
          <p:cNvPr id="8" name="TextBox 8"/>
          <p:cNvSpPr txBox="1"/>
          <p:nvPr/>
        </p:nvSpPr>
        <p:spPr>
          <a:xfrm>
            <a:off x="1362067" y="7511467"/>
            <a:ext cx="1371487" cy="1591373"/>
          </a:xfrm>
          <a:prstGeom prst="rect">
            <a:avLst/>
          </a:prstGeom>
        </p:spPr>
        <p:txBody>
          <a:bodyPr lIns="0" tIns="0" rIns="0" bIns="0" rtlCol="0" anchor="t">
            <a:spAutoFit/>
          </a:bodyPr>
          <a:lstStyle/>
          <a:p>
            <a:pPr algn="l">
              <a:lnSpc>
                <a:spcPts val="13000"/>
              </a:lnSpc>
              <a:spcBef>
                <a:spcPct val="0"/>
              </a:spcBef>
            </a:pPr>
            <a:r>
              <a:rPr lang="en-US" sz="9285">
                <a:solidFill>
                  <a:srgbClr val="5CE1E6"/>
                </a:solidFill>
                <a:latin typeface="Anton"/>
                <a:ea typeface="Anton"/>
                <a:cs typeface="Anton"/>
                <a:sym typeface="Anton"/>
              </a:rPr>
              <a:t>07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444" b="-10444"/>
            </a:stretch>
          </a:blipFill>
        </p:spPr>
      </p:sp>
      <p:sp>
        <p:nvSpPr>
          <p:cNvPr id="3" name="Freeform 3"/>
          <p:cNvSpPr/>
          <p:nvPr/>
        </p:nvSpPr>
        <p:spPr>
          <a:xfrm>
            <a:off x="13241226" y="6106287"/>
            <a:ext cx="6550247" cy="9258300"/>
          </a:xfrm>
          <a:custGeom>
            <a:avLst/>
            <a:gdLst/>
            <a:ahLst/>
            <a:cxnLst/>
            <a:rect l="l" t="t" r="r" b="b"/>
            <a:pathLst>
              <a:path w="6550247" h="9258300">
                <a:moveTo>
                  <a:pt x="0" y="0"/>
                </a:moveTo>
                <a:lnTo>
                  <a:pt x="6550248" y="0"/>
                </a:lnTo>
                <a:lnTo>
                  <a:pt x="6550248" y="9258300"/>
                </a:lnTo>
                <a:lnTo>
                  <a:pt x="0" y="9258300"/>
                </a:lnTo>
                <a:lnTo>
                  <a:pt x="0" y="0"/>
                </a:lnTo>
                <a:close/>
              </a:path>
            </a:pathLst>
          </a:custGeom>
          <a:blipFill>
            <a:blip r:embed="rId3">
              <a:alphaModFix amt="41000"/>
            </a:blip>
            <a:stretch>
              <a:fillRect/>
            </a:stretch>
          </a:blipFill>
        </p:spPr>
      </p:sp>
      <p:sp>
        <p:nvSpPr>
          <p:cNvPr id="4" name="Freeform 4"/>
          <p:cNvSpPr/>
          <p:nvPr/>
        </p:nvSpPr>
        <p:spPr>
          <a:xfrm>
            <a:off x="1028700" y="945127"/>
            <a:ext cx="1566027" cy="1007061"/>
          </a:xfrm>
          <a:custGeom>
            <a:avLst/>
            <a:gdLst/>
            <a:ahLst/>
            <a:cxnLst/>
            <a:rect l="l" t="t" r="r" b="b"/>
            <a:pathLst>
              <a:path w="1566027" h="1007061">
                <a:moveTo>
                  <a:pt x="0" y="0"/>
                </a:moveTo>
                <a:lnTo>
                  <a:pt x="1566027" y="0"/>
                </a:lnTo>
                <a:lnTo>
                  <a:pt x="1566027" y="1007062"/>
                </a:lnTo>
                <a:lnTo>
                  <a:pt x="0" y="1007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 name="Picture 5"/>
          <p:cNvPicPr>
            <a:picLocks noChangeAspect="1"/>
          </p:cNvPicPr>
          <p:nvPr/>
        </p:nvPicPr>
        <p:blipFill>
          <a:blip r:embed="rId6"/>
          <a:srcRect/>
          <a:stretch>
            <a:fillRect/>
          </a:stretch>
        </p:blipFill>
        <p:spPr>
          <a:xfrm>
            <a:off x="-5576711" y="1683642"/>
            <a:ext cx="7109038" cy="6433679"/>
          </a:xfrm>
          <a:prstGeom prst="rect">
            <a:avLst/>
          </a:prstGeom>
        </p:spPr>
      </p:pic>
      <p:grpSp>
        <p:nvGrpSpPr>
          <p:cNvPr id="6" name="Group 6"/>
          <p:cNvGrpSpPr>
            <a:grpSpLocks noChangeAspect="1"/>
          </p:cNvGrpSpPr>
          <p:nvPr/>
        </p:nvGrpSpPr>
        <p:grpSpPr>
          <a:xfrm>
            <a:off x="11767439" y="2153857"/>
            <a:ext cx="6109335" cy="6109335"/>
            <a:chOff x="0" y="0"/>
            <a:chExt cx="6350000" cy="6350000"/>
          </a:xfrm>
        </p:grpSpPr>
        <p:sp>
          <p:nvSpPr>
            <p:cNvPr id="7" name="Freeform 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t="-25046" b="-25046"/>
              </a:stretch>
            </a:blipFill>
          </p:spPr>
        </p:sp>
        <p:sp>
          <p:nvSpPr>
            <p:cNvPr id="8" name="Freeform 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grpSp>
        <p:nvGrpSpPr>
          <p:cNvPr id="9" name="Group 9"/>
          <p:cNvGrpSpPr/>
          <p:nvPr/>
        </p:nvGrpSpPr>
        <p:grpSpPr>
          <a:xfrm>
            <a:off x="11883826" y="2263541"/>
            <a:ext cx="1180940" cy="118094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200FF">
                    <a:alpha val="100000"/>
                  </a:srgbClr>
                </a:gs>
                <a:gs pos="100000">
                  <a:srgbClr val="0D00FF">
                    <a:alpha val="100000"/>
                  </a:srgbClr>
                </a:gs>
              </a:gsLst>
              <a:lin ang="0"/>
            </a:gra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083"/>
                </a:lnSpc>
              </a:pPr>
              <a:endParaRPr/>
            </a:p>
          </p:txBody>
        </p:sp>
      </p:grpSp>
      <p:grpSp>
        <p:nvGrpSpPr>
          <p:cNvPr id="12" name="Group 12"/>
          <p:cNvGrpSpPr/>
          <p:nvPr/>
        </p:nvGrpSpPr>
        <p:grpSpPr>
          <a:xfrm>
            <a:off x="15789076" y="7164277"/>
            <a:ext cx="1180940" cy="118094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200FF">
                    <a:alpha val="100000"/>
                  </a:srgbClr>
                </a:gs>
                <a:gs pos="100000">
                  <a:srgbClr val="0D00FF">
                    <a:alpha val="100000"/>
                  </a:srgbClr>
                </a:gs>
              </a:gsLst>
              <a:lin ang="0"/>
            </a:gra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083"/>
                </a:lnSpc>
              </a:pPr>
              <a:endParaRPr/>
            </a:p>
          </p:txBody>
        </p:sp>
      </p:grpSp>
      <p:sp>
        <p:nvSpPr>
          <p:cNvPr id="15" name="TextBox 15"/>
          <p:cNvSpPr txBox="1"/>
          <p:nvPr/>
        </p:nvSpPr>
        <p:spPr>
          <a:xfrm>
            <a:off x="1028700" y="1944307"/>
            <a:ext cx="6311404" cy="1817138"/>
          </a:xfrm>
          <a:prstGeom prst="rect">
            <a:avLst/>
          </a:prstGeom>
        </p:spPr>
        <p:txBody>
          <a:bodyPr lIns="0" tIns="0" rIns="0" bIns="0" rtlCol="0" anchor="t">
            <a:spAutoFit/>
          </a:bodyPr>
          <a:lstStyle/>
          <a:p>
            <a:pPr algn="l">
              <a:lnSpc>
                <a:spcPts val="14817"/>
              </a:lnSpc>
              <a:spcBef>
                <a:spcPct val="0"/>
              </a:spcBef>
            </a:pPr>
            <a:r>
              <a:rPr lang="en-US" sz="10584">
                <a:solidFill>
                  <a:srgbClr val="5CE1E6"/>
                </a:solidFill>
                <a:latin typeface="Anton"/>
                <a:ea typeface="Anton"/>
                <a:cs typeface="Anton"/>
                <a:sym typeface="Anton"/>
              </a:rPr>
              <a:t>INDUSTRY ON </a:t>
            </a:r>
          </a:p>
        </p:txBody>
      </p:sp>
      <p:sp>
        <p:nvSpPr>
          <p:cNvPr id="16" name="TextBox 16"/>
          <p:cNvSpPr txBox="1"/>
          <p:nvPr/>
        </p:nvSpPr>
        <p:spPr>
          <a:xfrm>
            <a:off x="7546312" y="1944307"/>
            <a:ext cx="6037128"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THE RISE</a:t>
            </a:r>
          </a:p>
        </p:txBody>
      </p:sp>
      <p:sp>
        <p:nvSpPr>
          <p:cNvPr id="17" name="TextBox 17"/>
          <p:cNvSpPr txBox="1"/>
          <p:nvPr/>
        </p:nvSpPr>
        <p:spPr>
          <a:xfrm>
            <a:off x="16284273" y="562484"/>
            <a:ext cx="1371487" cy="1591373"/>
          </a:xfrm>
          <a:prstGeom prst="rect">
            <a:avLst/>
          </a:prstGeom>
        </p:spPr>
        <p:txBody>
          <a:bodyPr lIns="0" tIns="0" rIns="0" bIns="0" rtlCol="0" anchor="t">
            <a:spAutoFit/>
          </a:bodyPr>
          <a:lstStyle/>
          <a:p>
            <a:pPr algn="l">
              <a:lnSpc>
                <a:spcPts val="13000"/>
              </a:lnSpc>
              <a:spcBef>
                <a:spcPct val="0"/>
              </a:spcBef>
            </a:pPr>
            <a:r>
              <a:rPr lang="en-US" sz="9285">
                <a:solidFill>
                  <a:srgbClr val="5CE1E6"/>
                </a:solidFill>
                <a:latin typeface="Anton"/>
                <a:ea typeface="Anton"/>
                <a:cs typeface="Anton"/>
                <a:sym typeface="Anton"/>
              </a:rPr>
              <a:t>09</a:t>
            </a:r>
          </a:p>
        </p:txBody>
      </p:sp>
      <p:sp>
        <p:nvSpPr>
          <p:cNvPr id="18" name="TextBox 18"/>
          <p:cNvSpPr txBox="1"/>
          <p:nvPr/>
        </p:nvSpPr>
        <p:spPr>
          <a:xfrm>
            <a:off x="1028700" y="4101149"/>
            <a:ext cx="10738739" cy="5010785"/>
          </a:xfrm>
          <a:prstGeom prst="rect">
            <a:avLst/>
          </a:prstGeom>
        </p:spPr>
        <p:txBody>
          <a:bodyPr lIns="0" tIns="0" rIns="0" bIns="0" rtlCol="0" anchor="t">
            <a:spAutoFit/>
          </a:bodyPr>
          <a:lstStyle/>
          <a:p>
            <a:pPr algn="l">
              <a:lnSpc>
                <a:spcPts val="3639"/>
              </a:lnSpc>
            </a:pPr>
            <a:r>
              <a:rPr lang="en-US" sz="2599">
                <a:solidFill>
                  <a:srgbClr val="5CE1E6"/>
                </a:solidFill>
                <a:latin typeface="Montserrat"/>
                <a:ea typeface="Montserrat"/>
                <a:cs typeface="Montserrat"/>
                <a:sym typeface="Montserrat"/>
              </a:rPr>
              <a:t>The global video game industry is booming — growing from ₹25 lakh crore ($298.98 billion) in 2024 to a projected ₹50 lakh crore ($600.74 billion) by 2030. With a 12.2% annual growth rate, this expansion is powered by mobile gaming, cloud platforms, and esports. Mobile alone contributes nearly 49% of total revenue, while free-to-play games dominate with 64% market share. As 5G spreads and AI enhances game development, the industry continues to break boundaries and reach new players worldwide .</a:t>
            </a:r>
          </a:p>
          <a:p>
            <a:pPr algn="l">
              <a:lnSpc>
                <a:spcPts val="3639"/>
              </a:lnSpc>
              <a:spcBef>
                <a:spcPct val="0"/>
              </a:spcBef>
            </a:pPr>
            <a:endParaRPr lang="en-US" sz="2599">
              <a:solidFill>
                <a:srgbClr val="5CE1E6"/>
              </a:solidFill>
              <a:latin typeface="Montserrat"/>
              <a:ea typeface="Montserrat"/>
              <a:cs typeface="Montserrat"/>
              <a:sym typeface="Montserrat"/>
            </a:endParaRPr>
          </a:p>
          <a:p>
            <a:pPr algn="l">
              <a:lnSpc>
                <a:spcPts val="3639"/>
              </a:lnSpc>
              <a:spcBef>
                <a:spcPct val="0"/>
              </a:spcBef>
            </a:pPr>
            <a:endParaRPr lang="en-US" sz="2599">
              <a:solidFill>
                <a:srgbClr val="5CE1E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8579778" y="329134"/>
            <a:ext cx="1852345" cy="1191183"/>
          </a:xfrm>
          <a:custGeom>
            <a:avLst/>
            <a:gdLst/>
            <a:ahLst/>
            <a:cxnLst/>
            <a:rect l="l" t="t" r="r" b="b"/>
            <a:pathLst>
              <a:path w="1852345" h="1191183">
                <a:moveTo>
                  <a:pt x="0" y="0"/>
                </a:moveTo>
                <a:lnTo>
                  <a:pt x="1852344" y="0"/>
                </a:lnTo>
                <a:lnTo>
                  <a:pt x="1852344" y="1191183"/>
                </a:lnTo>
                <a:lnTo>
                  <a:pt x="0" y="1191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0" y="1684062"/>
            <a:ext cx="19241455" cy="0"/>
          </a:xfrm>
          <a:prstGeom prst="line">
            <a:avLst/>
          </a:prstGeom>
          <a:ln w="9525" cap="flat">
            <a:solidFill>
              <a:srgbClr val="FFFFFF"/>
            </a:solidFill>
            <a:prstDash val="solid"/>
            <a:headEnd type="none" w="sm" len="sm"/>
            <a:tailEnd type="none" w="sm" len="sm"/>
          </a:ln>
        </p:spPr>
      </p:sp>
      <p:pic>
        <p:nvPicPr>
          <p:cNvPr id="5" name="Picture 5"/>
          <p:cNvPicPr>
            <a:picLocks noChangeAspect="1"/>
          </p:cNvPicPr>
          <p:nvPr/>
        </p:nvPicPr>
        <p:blipFill>
          <a:blip r:embed="rId5"/>
          <a:srcRect/>
          <a:stretch>
            <a:fillRect/>
          </a:stretch>
        </p:blipFill>
        <p:spPr>
          <a:xfrm>
            <a:off x="15415025" y="-2784371"/>
            <a:ext cx="7109038" cy="6433679"/>
          </a:xfrm>
          <a:prstGeom prst="rect">
            <a:avLst/>
          </a:prstGeom>
        </p:spPr>
      </p:pic>
      <p:pic>
        <p:nvPicPr>
          <p:cNvPr id="6" name="Picture 6"/>
          <p:cNvPicPr>
            <a:picLocks noChangeAspect="1"/>
          </p:cNvPicPr>
          <p:nvPr/>
        </p:nvPicPr>
        <p:blipFill>
          <a:blip r:embed="rId6"/>
          <a:srcRect/>
          <a:stretch>
            <a:fillRect/>
          </a:stretch>
        </p:blipFill>
        <p:spPr>
          <a:xfrm>
            <a:off x="-628650" y="8745769"/>
            <a:ext cx="1837502" cy="2450003"/>
          </a:xfrm>
          <a:prstGeom prst="rect">
            <a:avLst/>
          </a:prstGeom>
        </p:spPr>
      </p:pic>
      <p:sp>
        <p:nvSpPr>
          <p:cNvPr id="7" name="AutoShape 7"/>
          <p:cNvSpPr/>
          <p:nvPr/>
        </p:nvSpPr>
        <p:spPr>
          <a:xfrm>
            <a:off x="4297441" y="8066215"/>
            <a:ext cx="9624552" cy="0"/>
          </a:xfrm>
          <a:prstGeom prst="line">
            <a:avLst/>
          </a:prstGeom>
          <a:ln w="9525" cap="flat">
            <a:solidFill>
              <a:srgbClr val="FFFFFF"/>
            </a:solidFill>
            <a:prstDash val="solid"/>
            <a:headEnd type="none" w="sm" len="sm"/>
            <a:tailEnd type="none" w="sm" len="sm"/>
          </a:ln>
        </p:spPr>
      </p:sp>
      <p:grpSp>
        <p:nvGrpSpPr>
          <p:cNvPr id="8" name="Group 8"/>
          <p:cNvGrpSpPr>
            <a:grpSpLocks noChangeAspect="1"/>
          </p:cNvGrpSpPr>
          <p:nvPr/>
        </p:nvGrpSpPr>
        <p:grpSpPr>
          <a:xfrm>
            <a:off x="2897251" y="6444615"/>
            <a:ext cx="2937510" cy="2937510"/>
            <a:chOff x="0" y="0"/>
            <a:chExt cx="6350000" cy="6350000"/>
          </a:xfrm>
        </p:grpSpPr>
        <p:sp>
          <p:nvSpPr>
            <p:cNvPr id="9" name="Freeform 9"/>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25046" r="-25046"/>
              </a:stretch>
            </a:blipFill>
          </p:spPr>
        </p:sp>
        <p:sp>
          <p:nvSpPr>
            <p:cNvPr id="10" name="Freeform 10"/>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sp>
        <p:nvSpPr>
          <p:cNvPr id="11" name="TextBox 11"/>
          <p:cNvSpPr txBox="1"/>
          <p:nvPr/>
        </p:nvSpPr>
        <p:spPr>
          <a:xfrm>
            <a:off x="5332231" y="1564999"/>
            <a:ext cx="4324358" cy="1817138"/>
          </a:xfrm>
          <a:prstGeom prst="rect">
            <a:avLst/>
          </a:prstGeom>
        </p:spPr>
        <p:txBody>
          <a:bodyPr lIns="0" tIns="0" rIns="0" bIns="0" rtlCol="0" anchor="t">
            <a:spAutoFit/>
          </a:bodyPr>
          <a:lstStyle/>
          <a:p>
            <a:pPr algn="l">
              <a:lnSpc>
                <a:spcPts val="14817"/>
              </a:lnSpc>
              <a:spcBef>
                <a:spcPct val="0"/>
              </a:spcBef>
            </a:pPr>
            <a:r>
              <a:rPr lang="en-US" sz="10584">
                <a:solidFill>
                  <a:srgbClr val="5CE1E6"/>
                </a:solidFill>
                <a:latin typeface="Anton"/>
                <a:ea typeface="Anton"/>
                <a:cs typeface="Anton"/>
                <a:sym typeface="Anton"/>
              </a:rPr>
              <a:t>PATH TO </a:t>
            </a:r>
          </a:p>
        </p:txBody>
      </p:sp>
      <p:sp>
        <p:nvSpPr>
          <p:cNvPr id="12" name="TextBox 12"/>
          <p:cNvSpPr txBox="1"/>
          <p:nvPr/>
        </p:nvSpPr>
        <p:spPr>
          <a:xfrm>
            <a:off x="9495556" y="1564999"/>
            <a:ext cx="4657733" cy="1817138"/>
          </a:xfrm>
          <a:prstGeom prst="rect">
            <a:avLst/>
          </a:prstGeom>
        </p:spPr>
        <p:txBody>
          <a:bodyPr lIns="0" tIns="0" rIns="0" bIns="0" rtlCol="0" anchor="t">
            <a:spAutoFit/>
          </a:bodyPr>
          <a:lstStyle/>
          <a:p>
            <a:pPr algn="l">
              <a:lnSpc>
                <a:spcPts val="14817"/>
              </a:lnSpc>
              <a:spcBef>
                <a:spcPct val="0"/>
              </a:spcBef>
            </a:pPr>
            <a:r>
              <a:rPr lang="en-US" sz="10584">
                <a:solidFill>
                  <a:srgbClr val="DE97FF"/>
                </a:solidFill>
                <a:latin typeface="Anton"/>
                <a:ea typeface="Anton"/>
                <a:cs typeface="Anton"/>
                <a:sym typeface="Anton"/>
              </a:rPr>
              <a:t>PROFIT</a:t>
            </a:r>
          </a:p>
        </p:txBody>
      </p:sp>
      <p:sp>
        <p:nvSpPr>
          <p:cNvPr id="13" name="TextBox 13"/>
          <p:cNvSpPr txBox="1"/>
          <p:nvPr/>
        </p:nvSpPr>
        <p:spPr>
          <a:xfrm>
            <a:off x="2907645" y="3262630"/>
            <a:ext cx="13196610" cy="3181985"/>
          </a:xfrm>
          <a:prstGeom prst="rect">
            <a:avLst/>
          </a:prstGeom>
        </p:spPr>
        <p:txBody>
          <a:bodyPr lIns="0" tIns="0" rIns="0" bIns="0" rtlCol="0" anchor="t">
            <a:spAutoFit/>
          </a:bodyPr>
          <a:lstStyle/>
          <a:p>
            <a:pPr algn="ctr">
              <a:lnSpc>
                <a:spcPts val="3639"/>
              </a:lnSpc>
            </a:pPr>
            <a:r>
              <a:rPr lang="en-US" sz="2599">
                <a:solidFill>
                  <a:srgbClr val="5CE1E6"/>
                </a:solidFill>
                <a:latin typeface="Montserrat"/>
                <a:ea typeface="Montserrat"/>
                <a:cs typeface="Montserrat"/>
                <a:sym typeface="Montserrat"/>
              </a:rPr>
              <a:t>Success in the video game industry is driven by innovation, engagement, and global reach. From console blockbusters to mobile sensations, each title contributes to a billion-dollar market. Developers analyze player behavior, optimize monetization strategies, and release updates to keep games fresh. Digital downloads, in-game purchases, and streaming platforms have transformed how games are sold. With every launch, the industry level</a:t>
            </a:r>
          </a:p>
          <a:p>
            <a:pPr algn="ctr">
              <a:lnSpc>
                <a:spcPts val="3639"/>
              </a:lnSpc>
              <a:spcBef>
                <a:spcPct val="0"/>
              </a:spcBef>
            </a:pPr>
            <a:r>
              <a:rPr lang="en-US" sz="2599">
                <a:solidFill>
                  <a:srgbClr val="5CE1E6"/>
                </a:solidFill>
                <a:latin typeface="Montserrat"/>
                <a:ea typeface="Montserrat"/>
                <a:cs typeface="Montserrat"/>
                <a:sym typeface="Montserrat"/>
              </a:rPr>
              <a:t>up - turning pixels into profit.</a:t>
            </a:r>
          </a:p>
        </p:txBody>
      </p:sp>
      <p:grpSp>
        <p:nvGrpSpPr>
          <p:cNvPr id="14" name="Group 14"/>
          <p:cNvGrpSpPr>
            <a:grpSpLocks noChangeAspect="1"/>
          </p:cNvGrpSpPr>
          <p:nvPr/>
        </p:nvGrpSpPr>
        <p:grpSpPr>
          <a:xfrm>
            <a:off x="7675245" y="6602222"/>
            <a:ext cx="2937510" cy="2937510"/>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25046" r="-25046"/>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grpSp>
        <p:nvGrpSpPr>
          <p:cNvPr id="17" name="Group 17"/>
          <p:cNvGrpSpPr>
            <a:grpSpLocks noChangeAspect="1"/>
          </p:cNvGrpSpPr>
          <p:nvPr/>
        </p:nvGrpSpPr>
        <p:grpSpPr>
          <a:xfrm>
            <a:off x="12453239" y="6759829"/>
            <a:ext cx="2937510" cy="2937510"/>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25046" r="-25046"/>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F09F8"/>
            </a:solidFill>
          </p:spPr>
        </p:sp>
      </p:grpSp>
      <p:sp>
        <p:nvSpPr>
          <p:cNvPr id="20" name="TextBox 20"/>
          <p:cNvSpPr txBox="1"/>
          <p:nvPr/>
        </p:nvSpPr>
        <p:spPr>
          <a:xfrm>
            <a:off x="16725365" y="480269"/>
            <a:ext cx="850192" cy="1040048"/>
          </a:xfrm>
          <a:prstGeom prst="rect">
            <a:avLst/>
          </a:prstGeom>
        </p:spPr>
        <p:txBody>
          <a:bodyPr lIns="0" tIns="0" rIns="0" bIns="0" rtlCol="0" anchor="t">
            <a:spAutoFit/>
          </a:bodyPr>
          <a:lstStyle/>
          <a:p>
            <a:pPr algn="l">
              <a:lnSpc>
                <a:spcPts val="8533"/>
              </a:lnSpc>
              <a:spcBef>
                <a:spcPct val="0"/>
              </a:spcBef>
            </a:pPr>
            <a:r>
              <a:rPr lang="en-US" sz="6095">
                <a:solidFill>
                  <a:srgbClr val="5CE1E6"/>
                </a:solidFill>
                <a:latin typeface="Anton"/>
                <a:ea typeface="Anton"/>
                <a:cs typeface="Anton"/>
                <a:sym typeface="Anton"/>
              </a:rPr>
              <a:t>06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134815" y="-4002497"/>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3"/>
            <a:stretch>
              <a:fillRect/>
            </a:stretch>
          </a:blipFill>
        </p:spPr>
      </p:sp>
      <p:sp>
        <p:nvSpPr>
          <p:cNvPr id="4" name="Freeform 4"/>
          <p:cNvSpPr/>
          <p:nvPr/>
        </p:nvSpPr>
        <p:spPr>
          <a:xfrm>
            <a:off x="1450561" y="134968"/>
            <a:ext cx="2013180" cy="1294611"/>
          </a:xfrm>
          <a:custGeom>
            <a:avLst/>
            <a:gdLst/>
            <a:ahLst/>
            <a:cxnLst/>
            <a:rect l="l" t="t" r="r" b="b"/>
            <a:pathLst>
              <a:path w="2013180" h="1294611">
                <a:moveTo>
                  <a:pt x="0" y="0"/>
                </a:moveTo>
                <a:lnTo>
                  <a:pt x="2013180" y="0"/>
                </a:lnTo>
                <a:lnTo>
                  <a:pt x="2013180" y="1294611"/>
                </a:lnTo>
                <a:lnTo>
                  <a:pt x="0" y="1294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94443" y="1651550"/>
            <a:ext cx="17099114" cy="5151108"/>
          </a:xfrm>
          <a:custGeom>
            <a:avLst/>
            <a:gdLst/>
            <a:ahLst/>
            <a:cxnLst/>
            <a:rect l="l" t="t" r="r" b="b"/>
            <a:pathLst>
              <a:path w="17099114" h="5151108">
                <a:moveTo>
                  <a:pt x="0" y="0"/>
                </a:moveTo>
                <a:lnTo>
                  <a:pt x="17099114" y="0"/>
                </a:lnTo>
                <a:lnTo>
                  <a:pt x="17099114" y="5151107"/>
                </a:lnTo>
                <a:lnTo>
                  <a:pt x="0" y="5151107"/>
                </a:lnTo>
                <a:lnTo>
                  <a:pt x="0" y="0"/>
                </a:lnTo>
                <a:close/>
              </a:path>
            </a:pathLst>
          </a:custGeom>
          <a:blipFill>
            <a:blip r:embed="rId6"/>
            <a:stretch>
              <a:fillRect/>
            </a:stretch>
          </a:blipFill>
        </p:spPr>
      </p:sp>
      <p:sp>
        <p:nvSpPr>
          <p:cNvPr id="6" name="TextBox 6"/>
          <p:cNvSpPr txBox="1"/>
          <p:nvPr/>
        </p:nvSpPr>
        <p:spPr>
          <a:xfrm>
            <a:off x="299706" y="7005953"/>
            <a:ext cx="17988294" cy="3281047"/>
          </a:xfrm>
          <a:prstGeom prst="rect">
            <a:avLst/>
          </a:prstGeom>
        </p:spPr>
        <p:txBody>
          <a:bodyPr lIns="0" tIns="0" rIns="0" bIns="0" rtlCol="0" anchor="t">
            <a:spAutoFit/>
          </a:bodyPr>
          <a:lstStyle/>
          <a:p>
            <a:pPr algn="ctr">
              <a:lnSpc>
                <a:spcPts val="6579"/>
              </a:lnSpc>
              <a:spcBef>
                <a:spcPct val="0"/>
              </a:spcBef>
            </a:pPr>
            <a:r>
              <a:rPr lang="en-US" sz="4699">
                <a:solidFill>
                  <a:srgbClr val="5CE1E6"/>
                </a:solidFill>
                <a:latin typeface="Anton"/>
                <a:ea typeface="Anton"/>
                <a:cs typeface="Anton"/>
                <a:sym typeface="Anton"/>
              </a:rPr>
              <a:t>THIS CURATED TABLE SHOWCASES TOP VIDEO GAMES ACROSS CONSOLES, GENRES, AND PUBLISHERS—BLENDING CRITICAL SCORES WITH REGIONAL SALES INSIGHTS. IT SERVES AS A POWERFUL FOUNDATION FOR ANALYZING MARKET TRENDS, GENRE POPULARITY, AND DEVELOPER PERFORMANCE OVER TIME.</a:t>
            </a:r>
          </a:p>
        </p:txBody>
      </p:sp>
      <p:sp>
        <p:nvSpPr>
          <p:cNvPr id="7" name="TextBox 7"/>
          <p:cNvSpPr txBox="1"/>
          <p:nvPr/>
        </p:nvSpPr>
        <p:spPr>
          <a:xfrm>
            <a:off x="4000986" y="-49622"/>
            <a:ext cx="10585733" cy="1501864"/>
          </a:xfrm>
          <a:prstGeom prst="rect">
            <a:avLst/>
          </a:prstGeom>
        </p:spPr>
        <p:txBody>
          <a:bodyPr lIns="0" tIns="0" rIns="0" bIns="0" rtlCol="0" anchor="t">
            <a:spAutoFit/>
          </a:bodyPr>
          <a:lstStyle/>
          <a:p>
            <a:pPr algn="ctr">
              <a:lnSpc>
                <a:spcPts val="12430"/>
              </a:lnSpc>
              <a:spcBef>
                <a:spcPct val="0"/>
              </a:spcBef>
            </a:pPr>
            <a:r>
              <a:rPr lang="en-US" sz="8878">
                <a:solidFill>
                  <a:srgbClr val="05E4FB"/>
                </a:solidFill>
                <a:latin typeface="Anton"/>
                <a:ea typeface="Anton"/>
                <a:cs typeface="Anton"/>
                <a:sym typeface="Anton"/>
              </a:rPr>
              <a:t>GAME DATASET OVERVIEW</a:t>
            </a:r>
          </a:p>
        </p:txBody>
      </p:sp>
      <p:sp>
        <p:nvSpPr>
          <p:cNvPr id="8" name="Freeform 8"/>
          <p:cNvSpPr/>
          <p:nvPr/>
        </p:nvSpPr>
        <p:spPr>
          <a:xfrm>
            <a:off x="15120119" y="112303"/>
            <a:ext cx="2013180" cy="1294611"/>
          </a:xfrm>
          <a:custGeom>
            <a:avLst/>
            <a:gdLst/>
            <a:ahLst/>
            <a:cxnLst/>
            <a:rect l="l" t="t" r="r" b="b"/>
            <a:pathLst>
              <a:path w="2013180" h="1294611">
                <a:moveTo>
                  <a:pt x="0" y="0"/>
                </a:moveTo>
                <a:lnTo>
                  <a:pt x="2013181" y="0"/>
                </a:lnTo>
                <a:lnTo>
                  <a:pt x="2013181" y="1294612"/>
                </a:lnTo>
                <a:lnTo>
                  <a:pt x="0" y="1294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3134815" y="-4002497"/>
            <a:ext cx="10066789" cy="8229600"/>
          </a:xfrm>
          <a:custGeom>
            <a:avLst/>
            <a:gdLst/>
            <a:ahLst/>
            <a:cxnLst/>
            <a:rect l="l" t="t" r="r" b="b"/>
            <a:pathLst>
              <a:path w="10066789" h="8229600">
                <a:moveTo>
                  <a:pt x="0" y="0"/>
                </a:moveTo>
                <a:lnTo>
                  <a:pt x="10066789" y="0"/>
                </a:lnTo>
                <a:lnTo>
                  <a:pt x="10066789" y="8229600"/>
                </a:lnTo>
                <a:lnTo>
                  <a:pt x="0" y="8229600"/>
                </a:lnTo>
                <a:lnTo>
                  <a:pt x="0" y="0"/>
                </a:lnTo>
                <a:close/>
              </a:path>
            </a:pathLst>
          </a:custGeom>
          <a:blipFill>
            <a:blip r:embed="rId3"/>
            <a:stretch>
              <a:fillRect/>
            </a:stretch>
          </a:blipFill>
        </p:spPr>
      </p:sp>
      <p:sp>
        <p:nvSpPr>
          <p:cNvPr id="4" name="Freeform 4"/>
          <p:cNvSpPr/>
          <p:nvPr/>
        </p:nvSpPr>
        <p:spPr>
          <a:xfrm>
            <a:off x="1450561" y="134968"/>
            <a:ext cx="2013180" cy="1294611"/>
          </a:xfrm>
          <a:custGeom>
            <a:avLst/>
            <a:gdLst/>
            <a:ahLst/>
            <a:cxnLst/>
            <a:rect l="l" t="t" r="r" b="b"/>
            <a:pathLst>
              <a:path w="2013180" h="1294611">
                <a:moveTo>
                  <a:pt x="0" y="0"/>
                </a:moveTo>
                <a:lnTo>
                  <a:pt x="2013180" y="0"/>
                </a:lnTo>
                <a:lnTo>
                  <a:pt x="2013180" y="1294611"/>
                </a:lnTo>
                <a:lnTo>
                  <a:pt x="0" y="1294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5120119" y="112303"/>
            <a:ext cx="2013180" cy="1294611"/>
          </a:xfrm>
          <a:custGeom>
            <a:avLst/>
            <a:gdLst/>
            <a:ahLst/>
            <a:cxnLst/>
            <a:rect l="l" t="t" r="r" b="b"/>
            <a:pathLst>
              <a:path w="2013180" h="1294611">
                <a:moveTo>
                  <a:pt x="0" y="0"/>
                </a:moveTo>
                <a:lnTo>
                  <a:pt x="2013181" y="0"/>
                </a:lnTo>
                <a:lnTo>
                  <a:pt x="2013181" y="1294612"/>
                </a:lnTo>
                <a:lnTo>
                  <a:pt x="0" y="12946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770405" y="1830653"/>
            <a:ext cx="9046895" cy="4882614"/>
          </a:xfrm>
          <a:custGeom>
            <a:avLst/>
            <a:gdLst/>
            <a:ahLst/>
            <a:cxnLst/>
            <a:rect l="l" t="t" r="r" b="b"/>
            <a:pathLst>
              <a:path w="9046895" h="4882614">
                <a:moveTo>
                  <a:pt x="0" y="0"/>
                </a:moveTo>
                <a:lnTo>
                  <a:pt x="9046895" y="0"/>
                </a:lnTo>
                <a:lnTo>
                  <a:pt x="9046895" y="4882615"/>
                </a:lnTo>
                <a:lnTo>
                  <a:pt x="0" y="4882615"/>
                </a:lnTo>
                <a:lnTo>
                  <a:pt x="0" y="0"/>
                </a:lnTo>
                <a:close/>
              </a:path>
            </a:pathLst>
          </a:custGeom>
          <a:blipFill>
            <a:blip r:embed="rId6"/>
            <a:stretch>
              <a:fillRect t="-85784" r="-21905" b="-34162"/>
            </a:stretch>
          </a:blipFill>
        </p:spPr>
      </p:sp>
      <p:sp>
        <p:nvSpPr>
          <p:cNvPr id="7" name="TextBox 7"/>
          <p:cNvSpPr txBox="1"/>
          <p:nvPr/>
        </p:nvSpPr>
        <p:spPr>
          <a:xfrm>
            <a:off x="299706" y="7005953"/>
            <a:ext cx="17988294" cy="3281047"/>
          </a:xfrm>
          <a:prstGeom prst="rect">
            <a:avLst/>
          </a:prstGeom>
        </p:spPr>
        <p:txBody>
          <a:bodyPr lIns="0" tIns="0" rIns="0" bIns="0" rtlCol="0" anchor="t">
            <a:spAutoFit/>
          </a:bodyPr>
          <a:lstStyle/>
          <a:p>
            <a:pPr algn="ctr">
              <a:lnSpc>
                <a:spcPts val="6579"/>
              </a:lnSpc>
              <a:spcBef>
                <a:spcPct val="0"/>
              </a:spcBef>
            </a:pPr>
            <a:r>
              <a:rPr lang="en-US" sz="4699">
                <a:solidFill>
                  <a:srgbClr val="5CE1E6"/>
                </a:solidFill>
                <a:latin typeface="Anton"/>
                <a:ea typeface="Anton"/>
                <a:cs typeface="Anton"/>
                <a:sym typeface="Anton"/>
              </a:rPr>
              <a:t>THIS STRUCTURED SCHEMA DEFINES THE BACKBONE OF THE VIDEO GAME DATASET—CAPTURING TITLES, PLATFORMS, GENRES, PUBLISHERS, DEVELOPERS, CRITIC SCORES, REGIONAL SALES, AND RELEASE TIMELINES. IT ENSURES CLEAN DATA ORGANIZATION FOR EFFICIENT QUERYING, ANALYSIS, AND DASHBOARD CREATION.</a:t>
            </a:r>
          </a:p>
        </p:txBody>
      </p:sp>
      <p:sp>
        <p:nvSpPr>
          <p:cNvPr id="8" name="TextBox 8"/>
          <p:cNvSpPr txBox="1"/>
          <p:nvPr/>
        </p:nvSpPr>
        <p:spPr>
          <a:xfrm>
            <a:off x="4612774" y="-49622"/>
            <a:ext cx="9362157" cy="1501864"/>
          </a:xfrm>
          <a:prstGeom prst="rect">
            <a:avLst/>
          </a:prstGeom>
        </p:spPr>
        <p:txBody>
          <a:bodyPr lIns="0" tIns="0" rIns="0" bIns="0" rtlCol="0" anchor="t">
            <a:spAutoFit/>
          </a:bodyPr>
          <a:lstStyle/>
          <a:p>
            <a:pPr algn="ctr">
              <a:lnSpc>
                <a:spcPts val="12430"/>
              </a:lnSpc>
              <a:spcBef>
                <a:spcPct val="0"/>
              </a:spcBef>
            </a:pPr>
            <a:r>
              <a:rPr lang="en-US" sz="8878">
                <a:solidFill>
                  <a:srgbClr val="05E4FB"/>
                </a:solidFill>
                <a:latin typeface="Anton"/>
                <a:ea typeface="Anton"/>
                <a:cs typeface="Anton"/>
                <a:sym typeface="Anton"/>
              </a:rPr>
              <a:t>GAMES TABLE SCHEMA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2414</Words>
  <Application>Microsoft Office PowerPoint</Application>
  <PresentationFormat>Custom</PresentationFormat>
  <Paragraphs>158</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Montserrat</vt:lpstr>
      <vt:lpstr>Garet Bold</vt:lpstr>
      <vt:lpstr>Anton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Modern Esport Game Presentation</dc:title>
  <dc:creator>Ranjit Yadav</dc:creator>
  <cp:lastModifiedBy>ranjityadavshiva@gmail.com</cp:lastModifiedBy>
  <cp:revision>10</cp:revision>
  <dcterms:created xsi:type="dcterms:W3CDTF">2006-08-16T00:00:00Z</dcterms:created>
  <dcterms:modified xsi:type="dcterms:W3CDTF">2025-11-28T07:30:46Z</dcterms:modified>
  <dc:identifier>DAG0K8cQSxg</dc:identifier>
</cp:coreProperties>
</file>